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9"/>
  </p:notesMasterIdLst>
  <p:sldIdLst>
    <p:sldId id="256" r:id="rId2"/>
    <p:sldId id="257" r:id="rId3"/>
    <p:sldId id="274" r:id="rId4"/>
    <p:sldId id="270" r:id="rId5"/>
    <p:sldId id="271" r:id="rId6"/>
    <p:sldId id="259" r:id="rId7"/>
    <p:sldId id="266" r:id="rId8"/>
    <p:sldId id="260" r:id="rId9"/>
    <p:sldId id="261" r:id="rId10"/>
    <p:sldId id="278" r:id="rId11"/>
    <p:sldId id="262" r:id="rId12"/>
    <p:sldId id="263" r:id="rId13"/>
    <p:sldId id="277" r:id="rId14"/>
    <p:sldId id="272" r:id="rId15"/>
    <p:sldId id="273" r:id="rId16"/>
    <p:sldId id="275" r:id="rId17"/>
    <p:sldId id="276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66" d="100"/>
          <a:sy n="66" d="100"/>
        </p:scale>
        <p:origin x="1253" y="278"/>
      </p:cViewPr>
      <p:guideLst/>
    </p:cSldViewPr>
  </p:slideViewPr>
  <p:outlineViewPr>
    <p:cViewPr>
      <p:scale>
        <a:sx n="33" d="100"/>
        <a:sy n="33" d="100"/>
      </p:scale>
      <p:origin x="0" y="-42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36480-F8AA-477B-92EE-2103867A773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FFC92F-236A-4EDF-BA56-8E53E26FAB6D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Infraestrutura portátil e reproduzível (Docker).</a:t>
          </a:r>
          <a:endParaRPr lang="en-US" sz="1200" dirty="0"/>
        </a:p>
      </dgm:t>
    </dgm:pt>
    <dgm:pt modelId="{9A52AAF5-F742-4066-AD29-6D8E71B2F920}" type="par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F39FA683-DBF7-4DC0-9187-61BCC880421E}" type="sib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B4CE458D-2F8B-4377-8C90-C648628A074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Qualidade de dados via Arquitetura Medalhão em  um Data Lake.</a:t>
          </a:r>
          <a:endParaRPr lang="en-US" sz="1200" dirty="0"/>
        </a:p>
      </dgm:t>
    </dgm:pt>
    <dgm:pt modelId="{5D5ABE04-4CEC-4E65-B011-73357136F3D2}" type="par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BF76530B-24A5-4D61-AA38-9D762619F114}" type="sib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911D766B-DB8A-40DD-8B4E-F51FDD3EE42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Disponibilizar os dados através de múltiplos canais para consumo</a:t>
          </a:r>
          <a:r>
            <a:rPr lang="pt-PT" sz="1200" dirty="0"/>
            <a:t>.</a:t>
          </a:r>
          <a:endParaRPr lang="en-US" sz="1200" dirty="0"/>
        </a:p>
      </dgm:t>
    </dgm:pt>
    <dgm:pt modelId="{CEA02EA9-F21C-47F3-8537-969530A9957E}" type="par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84679976-E03B-4AD8-AA7A-194FF0169B11}" type="sib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0AC7C84D-CFC5-47EF-8A53-A60F037DC0FB}" type="pres">
      <dgm:prSet presAssocID="{6A736480-F8AA-477B-92EE-2103867A773D}" presName="root" presStyleCnt="0">
        <dgm:presLayoutVars>
          <dgm:dir/>
          <dgm:resizeHandles val="exact"/>
        </dgm:presLayoutVars>
      </dgm:prSet>
      <dgm:spPr/>
    </dgm:pt>
    <dgm:pt modelId="{662EF072-2ACD-45CF-801F-BBA195C52FF5}" type="pres">
      <dgm:prSet presAssocID="{9FFFC92F-236A-4EDF-BA56-8E53E26FAB6D}" presName="compNode" presStyleCnt="0"/>
      <dgm:spPr/>
    </dgm:pt>
    <dgm:pt modelId="{66FBDC58-96F0-4ED4-AF69-FF4A5B27D8ED}" type="pres">
      <dgm:prSet presAssocID="{9FFFC92F-236A-4EDF-BA56-8E53E26FAB6D}" presName="iconBgRect" presStyleLbl="bgShp" presStyleIdx="0" presStyleCnt="3"/>
      <dgm:spPr/>
    </dgm:pt>
    <dgm:pt modelId="{9A02F139-739A-47C0-964F-79D6E69D4737}" type="pres">
      <dgm:prSet presAssocID="{9FFFC92F-236A-4EDF-BA56-8E53E26FAB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eia com preenchimento sólido"/>
        </a:ext>
      </dgm:extLst>
    </dgm:pt>
    <dgm:pt modelId="{51FD0DF7-2455-49A3-9D06-8C54BFBFDACF}" type="pres">
      <dgm:prSet presAssocID="{9FFFC92F-236A-4EDF-BA56-8E53E26FAB6D}" presName="spaceRect" presStyleCnt="0"/>
      <dgm:spPr/>
    </dgm:pt>
    <dgm:pt modelId="{110AEA5C-F4B3-4A6B-883B-A1E6C93BA01D}" type="pres">
      <dgm:prSet presAssocID="{9FFFC92F-236A-4EDF-BA56-8E53E26FAB6D}" presName="textRect" presStyleLbl="revTx" presStyleIdx="0" presStyleCnt="3">
        <dgm:presLayoutVars>
          <dgm:chMax val="1"/>
          <dgm:chPref val="1"/>
        </dgm:presLayoutVars>
      </dgm:prSet>
      <dgm:spPr/>
    </dgm:pt>
    <dgm:pt modelId="{723AB0CA-4137-49DA-8723-84178F4F164E}" type="pres">
      <dgm:prSet presAssocID="{F39FA683-DBF7-4DC0-9187-61BCC880421E}" presName="sibTrans" presStyleCnt="0"/>
      <dgm:spPr/>
    </dgm:pt>
    <dgm:pt modelId="{23B8BB46-5E4E-4270-AFBD-707F3CC7C84B}" type="pres">
      <dgm:prSet presAssocID="{B4CE458D-2F8B-4377-8C90-C648628A0746}" presName="compNode" presStyleCnt="0"/>
      <dgm:spPr/>
    </dgm:pt>
    <dgm:pt modelId="{CE3B72E8-1E50-4BE9-AAD3-D71130540D3E}" type="pres">
      <dgm:prSet presAssocID="{B4CE458D-2F8B-4377-8C90-C648628A0746}" presName="iconBgRect" presStyleLbl="bgShp" presStyleIdx="1" presStyleCnt="3"/>
      <dgm:spPr/>
    </dgm:pt>
    <dgm:pt modelId="{1B6B8896-88C9-4120-B625-209183D11F87}" type="pres">
      <dgm:prSet presAssocID="{B4CE458D-2F8B-4377-8C90-C648628A07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A598EE3-82E9-4C59-B8D0-1F233696CDE2}" type="pres">
      <dgm:prSet presAssocID="{B4CE458D-2F8B-4377-8C90-C648628A0746}" presName="spaceRect" presStyleCnt="0"/>
      <dgm:spPr/>
    </dgm:pt>
    <dgm:pt modelId="{98E60C8F-B7EC-419D-840B-D9D0693BEDB8}" type="pres">
      <dgm:prSet presAssocID="{B4CE458D-2F8B-4377-8C90-C648628A0746}" presName="textRect" presStyleLbl="revTx" presStyleIdx="1" presStyleCnt="3" custScaleX="128972">
        <dgm:presLayoutVars>
          <dgm:chMax val="1"/>
          <dgm:chPref val="1"/>
        </dgm:presLayoutVars>
      </dgm:prSet>
      <dgm:spPr/>
    </dgm:pt>
    <dgm:pt modelId="{92CB8B73-50B5-4AAD-8C04-1FC4A4D65253}" type="pres">
      <dgm:prSet presAssocID="{BF76530B-24A5-4D61-AA38-9D762619F114}" presName="sibTrans" presStyleCnt="0"/>
      <dgm:spPr/>
    </dgm:pt>
    <dgm:pt modelId="{42200E66-CBCF-4E05-97FB-1BD35B954C03}" type="pres">
      <dgm:prSet presAssocID="{911D766B-DB8A-40DD-8B4E-F51FDD3EE426}" presName="compNode" presStyleCnt="0"/>
      <dgm:spPr/>
    </dgm:pt>
    <dgm:pt modelId="{A2B0D314-2C4E-49CF-B8A0-6A18C9A6D4C1}" type="pres">
      <dgm:prSet presAssocID="{911D766B-DB8A-40DD-8B4E-F51FDD3EE426}" presName="iconBgRect" presStyleLbl="bgShp" presStyleIdx="2" presStyleCnt="3"/>
      <dgm:spPr/>
    </dgm:pt>
    <dgm:pt modelId="{D0C487F7-035F-4709-93A3-78398D6475EF}" type="pres">
      <dgm:prSet presAssocID="{911D766B-DB8A-40DD-8B4E-F51FDD3EE4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"/>
        </a:ext>
      </dgm:extLst>
    </dgm:pt>
    <dgm:pt modelId="{9DD55B76-B5BF-4726-A22B-E931584EF86A}" type="pres">
      <dgm:prSet presAssocID="{911D766B-DB8A-40DD-8B4E-F51FDD3EE426}" presName="spaceRect" presStyleCnt="0"/>
      <dgm:spPr/>
    </dgm:pt>
    <dgm:pt modelId="{333B125A-DA31-4A83-9E1D-FDF8977C7F85}" type="pres">
      <dgm:prSet presAssocID="{911D766B-DB8A-40DD-8B4E-F51FDD3EE4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46B7A0B-0D62-42B3-ACDF-60C38685B31C}" type="presOf" srcId="{6A736480-F8AA-477B-92EE-2103867A773D}" destId="{0AC7C84D-CFC5-47EF-8A53-A60F037DC0FB}" srcOrd="0" destOrd="0" presId="urn:microsoft.com/office/officeart/2018/5/layout/IconCircleLabelList"/>
    <dgm:cxn modelId="{FB112112-67EA-43D5-907D-55398305C27F}" type="presOf" srcId="{B4CE458D-2F8B-4377-8C90-C648628A0746}" destId="{98E60C8F-B7EC-419D-840B-D9D0693BEDB8}" srcOrd="0" destOrd="0" presId="urn:microsoft.com/office/officeart/2018/5/layout/IconCircleLabelList"/>
    <dgm:cxn modelId="{CCBDD137-0250-463A-9907-EFBD6E6F596D}" srcId="{6A736480-F8AA-477B-92EE-2103867A773D}" destId="{B4CE458D-2F8B-4377-8C90-C648628A0746}" srcOrd="1" destOrd="0" parTransId="{5D5ABE04-4CEC-4E65-B011-73357136F3D2}" sibTransId="{BF76530B-24A5-4D61-AA38-9D762619F114}"/>
    <dgm:cxn modelId="{5FD48B4B-DA4C-4756-B0AD-409C7E9AD74B}" type="presOf" srcId="{911D766B-DB8A-40DD-8B4E-F51FDD3EE426}" destId="{333B125A-DA31-4A83-9E1D-FDF8977C7F85}" srcOrd="0" destOrd="0" presId="urn:microsoft.com/office/officeart/2018/5/layout/IconCircleLabelList"/>
    <dgm:cxn modelId="{465466AB-D60B-4230-8BBE-84005C1E2138}" srcId="{6A736480-F8AA-477B-92EE-2103867A773D}" destId="{911D766B-DB8A-40DD-8B4E-F51FDD3EE426}" srcOrd="2" destOrd="0" parTransId="{CEA02EA9-F21C-47F3-8537-969530A9957E}" sibTransId="{84679976-E03B-4AD8-AA7A-194FF0169B11}"/>
    <dgm:cxn modelId="{E3A200D7-B9A8-436A-9789-CCFC77A5CBD5}" srcId="{6A736480-F8AA-477B-92EE-2103867A773D}" destId="{9FFFC92F-236A-4EDF-BA56-8E53E26FAB6D}" srcOrd="0" destOrd="0" parTransId="{9A52AAF5-F742-4066-AD29-6D8E71B2F920}" sibTransId="{F39FA683-DBF7-4DC0-9187-61BCC880421E}"/>
    <dgm:cxn modelId="{552C27DA-D5B5-460A-BBF9-89207766BF39}" type="presOf" srcId="{9FFFC92F-236A-4EDF-BA56-8E53E26FAB6D}" destId="{110AEA5C-F4B3-4A6B-883B-A1E6C93BA01D}" srcOrd="0" destOrd="0" presId="urn:microsoft.com/office/officeart/2018/5/layout/IconCircleLabelList"/>
    <dgm:cxn modelId="{AACFE885-DE23-474F-8FEE-2EEA589B49C2}" type="presParOf" srcId="{0AC7C84D-CFC5-47EF-8A53-A60F037DC0FB}" destId="{662EF072-2ACD-45CF-801F-BBA195C52FF5}" srcOrd="0" destOrd="0" presId="urn:microsoft.com/office/officeart/2018/5/layout/IconCircleLabelList"/>
    <dgm:cxn modelId="{DD5249C8-49D9-4B11-8FDC-35B8FA7A5557}" type="presParOf" srcId="{662EF072-2ACD-45CF-801F-BBA195C52FF5}" destId="{66FBDC58-96F0-4ED4-AF69-FF4A5B27D8ED}" srcOrd="0" destOrd="0" presId="urn:microsoft.com/office/officeart/2018/5/layout/IconCircleLabelList"/>
    <dgm:cxn modelId="{8C9DBB84-AB59-4322-9CD9-B19DF4A614A2}" type="presParOf" srcId="{662EF072-2ACD-45CF-801F-BBA195C52FF5}" destId="{9A02F139-739A-47C0-964F-79D6E69D4737}" srcOrd="1" destOrd="0" presId="urn:microsoft.com/office/officeart/2018/5/layout/IconCircleLabelList"/>
    <dgm:cxn modelId="{218DC6EB-A31D-419D-8EC4-65E6B6A4422E}" type="presParOf" srcId="{662EF072-2ACD-45CF-801F-BBA195C52FF5}" destId="{51FD0DF7-2455-49A3-9D06-8C54BFBFDACF}" srcOrd="2" destOrd="0" presId="urn:microsoft.com/office/officeart/2018/5/layout/IconCircleLabelList"/>
    <dgm:cxn modelId="{7CCF7226-E376-4539-938F-01DFD986A2A9}" type="presParOf" srcId="{662EF072-2ACD-45CF-801F-BBA195C52FF5}" destId="{110AEA5C-F4B3-4A6B-883B-A1E6C93BA01D}" srcOrd="3" destOrd="0" presId="urn:microsoft.com/office/officeart/2018/5/layout/IconCircleLabelList"/>
    <dgm:cxn modelId="{BCD6D8F3-530D-40D8-A133-B1AF71BC3251}" type="presParOf" srcId="{0AC7C84D-CFC5-47EF-8A53-A60F037DC0FB}" destId="{723AB0CA-4137-49DA-8723-84178F4F164E}" srcOrd="1" destOrd="0" presId="urn:microsoft.com/office/officeart/2018/5/layout/IconCircleLabelList"/>
    <dgm:cxn modelId="{2B58B12F-C1AF-4F6D-8BC5-DA0AAC76650D}" type="presParOf" srcId="{0AC7C84D-CFC5-47EF-8A53-A60F037DC0FB}" destId="{23B8BB46-5E4E-4270-AFBD-707F3CC7C84B}" srcOrd="2" destOrd="0" presId="urn:microsoft.com/office/officeart/2018/5/layout/IconCircleLabelList"/>
    <dgm:cxn modelId="{A2571D93-2CBF-43A3-927F-758E472DF88E}" type="presParOf" srcId="{23B8BB46-5E4E-4270-AFBD-707F3CC7C84B}" destId="{CE3B72E8-1E50-4BE9-AAD3-D71130540D3E}" srcOrd="0" destOrd="0" presId="urn:microsoft.com/office/officeart/2018/5/layout/IconCircleLabelList"/>
    <dgm:cxn modelId="{8109B10E-6C34-40EC-9C83-0EDF1AF26521}" type="presParOf" srcId="{23B8BB46-5E4E-4270-AFBD-707F3CC7C84B}" destId="{1B6B8896-88C9-4120-B625-209183D11F87}" srcOrd="1" destOrd="0" presId="urn:microsoft.com/office/officeart/2018/5/layout/IconCircleLabelList"/>
    <dgm:cxn modelId="{DDF3A65D-9D56-4F30-887C-48BD8466BFFA}" type="presParOf" srcId="{23B8BB46-5E4E-4270-AFBD-707F3CC7C84B}" destId="{9A598EE3-82E9-4C59-B8D0-1F233696CDE2}" srcOrd="2" destOrd="0" presId="urn:microsoft.com/office/officeart/2018/5/layout/IconCircleLabelList"/>
    <dgm:cxn modelId="{7779B4C8-627F-4D2A-9DC6-0B7063C4D412}" type="presParOf" srcId="{23B8BB46-5E4E-4270-AFBD-707F3CC7C84B}" destId="{98E60C8F-B7EC-419D-840B-D9D0693BEDB8}" srcOrd="3" destOrd="0" presId="urn:microsoft.com/office/officeart/2018/5/layout/IconCircleLabelList"/>
    <dgm:cxn modelId="{989C9BB5-D7DD-4728-98C3-4C0065F3035F}" type="presParOf" srcId="{0AC7C84D-CFC5-47EF-8A53-A60F037DC0FB}" destId="{92CB8B73-50B5-4AAD-8C04-1FC4A4D65253}" srcOrd="3" destOrd="0" presId="urn:microsoft.com/office/officeart/2018/5/layout/IconCircleLabelList"/>
    <dgm:cxn modelId="{83EF56FB-5AC7-468D-932C-AAD2D3A810E7}" type="presParOf" srcId="{0AC7C84D-CFC5-47EF-8A53-A60F037DC0FB}" destId="{42200E66-CBCF-4E05-97FB-1BD35B954C03}" srcOrd="4" destOrd="0" presId="urn:microsoft.com/office/officeart/2018/5/layout/IconCircleLabelList"/>
    <dgm:cxn modelId="{880E33B7-7CB3-4FCE-B8FB-234F68CC6491}" type="presParOf" srcId="{42200E66-CBCF-4E05-97FB-1BD35B954C03}" destId="{A2B0D314-2C4E-49CF-B8A0-6A18C9A6D4C1}" srcOrd="0" destOrd="0" presId="urn:microsoft.com/office/officeart/2018/5/layout/IconCircleLabelList"/>
    <dgm:cxn modelId="{94ABFDC8-797F-49EE-8B01-F0CE1C2BF2F9}" type="presParOf" srcId="{42200E66-CBCF-4E05-97FB-1BD35B954C03}" destId="{D0C487F7-035F-4709-93A3-78398D6475EF}" srcOrd="1" destOrd="0" presId="urn:microsoft.com/office/officeart/2018/5/layout/IconCircleLabelList"/>
    <dgm:cxn modelId="{D468036F-140A-477B-9414-33C813154E54}" type="presParOf" srcId="{42200E66-CBCF-4E05-97FB-1BD35B954C03}" destId="{9DD55B76-B5BF-4726-A22B-E931584EF86A}" srcOrd="2" destOrd="0" presId="urn:microsoft.com/office/officeart/2018/5/layout/IconCircleLabelList"/>
    <dgm:cxn modelId="{4548C00C-C2EA-40F2-B612-84C0AF6B2A04}" type="presParOf" srcId="{42200E66-CBCF-4E05-97FB-1BD35B954C03}" destId="{333B125A-DA31-4A83-9E1D-FDF8977C7F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18D544-6BD4-4503-8143-DDB43267A562}" type="doc">
      <dgm:prSet loTypeId="urn:microsoft.com/office/officeart/2005/8/layout/vList3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06D4A38F-DCB8-4AE5-8CDF-4AD5FA7B1648}">
      <dgm:prSet phldrT="[Texto]" custT="1"/>
      <dgm:spPr/>
      <dgm:t>
        <a:bodyPr/>
        <a:lstStyle/>
        <a:p>
          <a:r>
            <a:rPr lang="pt-BR" sz="1300" b="0" u="sng" spc="0" dirty="0"/>
            <a:t>INGESTÃO</a:t>
          </a:r>
          <a:br>
            <a:rPr lang="pt-BR" sz="1300" b="0" u="sng" spc="0" dirty="0"/>
          </a:br>
          <a:r>
            <a:rPr lang="pt-BR" sz="1300" b="0" cap="none" spc="0" dirty="0"/>
            <a:t>API Olho Vivo - SP Trans</a:t>
          </a:r>
          <a:br>
            <a:rPr lang="pt-BR" sz="1300" b="0" cap="none" spc="0" dirty="0"/>
          </a:br>
          <a:r>
            <a:rPr lang="pt-BR" sz="1300" b="0" cap="none" spc="0" dirty="0"/>
            <a:t>Arquivos estáticos GTFS</a:t>
          </a:r>
          <a:br>
            <a:rPr lang="pt-BR" sz="1300" b="0" cap="none" spc="0" dirty="0"/>
          </a:br>
          <a:r>
            <a:rPr lang="pt-BR" sz="1300" b="0" cap="none" spc="0" dirty="0"/>
            <a:t>Ingestão de dados – </a:t>
          </a:r>
          <a:r>
            <a:rPr lang="pt-BR" sz="1300" b="0" cap="none" spc="0" dirty="0" err="1"/>
            <a:t>Nifi</a:t>
          </a:r>
          <a:endParaRPr lang="pt-BR" sz="1300" dirty="0"/>
        </a:p>
      </dgm:t>
    </dgm:pt>
    <dgm:pt modelId="{F2C984A6-6431-4061-82F6-52BC55FFDBD5}" type="parTrans" cxnId="{362717C1-1E46-436F-BE1B-4389D37B7EC0}">
      <dgm:prSet/>
      <dgm:spPr/>
      <dgm:t>
        <a:bodyPr/>
        <a:lstStyle/>
        <a:p>
          <a:endParaRPr lang="pt-BR"/>
        </a:p>
      </dgm:t>
    </dgm:pt>
    <dgm:pt modelId="{BE242D9E-28AC-4B05-ACB6-420AE0C5E697}" type="sibTrans" cxnId="{362717C1-1E46-436F-BE1B-4389D37B7EC0}">
      <dgm:prSet/>
      <dgm:spPr/>
      <dgm:t>
        <a:bodyPr/>
        <a:lstStyle/>
        <a:p>
          <a:endParaRPr lang="pt-BR"/>
        </a:p>
      </dgm:t>
    </dgm:pt>
    <dgm:pt modelId="{FC58219C-D3D9-4A53-A991-4FB77BC78B2F}">
      <dgm:prSet custT="1"/>
      <dgm:spPr/>
      <dgm:t>
        <a:bodyPr/>
        <a:lstStyle/>
        <a:p>
          <a:pPr algn="ctr"/>
          <a:r>
            <a:rPr lang="pt-BR" sz="1300" b="0" u="sng" spc="0" dirty="0"/>
            <a:t>ARMAZENAMENTO</a:t>
          </a:r>
          <a:br>
            <a:rPr lang="pt-BR" sz="1300" b="0" u="sng" spc="0" dirty="0"/>
          </a:br>
          <a:r>
            <a:rPr lang="pt-BR" sz="1300" b="0" cap="none" spc="0" dirty="0"/>
            <a:t>Data </a:t>
          </a:r>
          <a:r>
            <a:rPr lang="pt-BR" sz="1300" b="0" cap="none" spc="0" dirty="0" err="1"/>
            <a:t>Lakehouse</a:t>
          </a:r>
          <a:r>
            <a:rPr lang="pt-BR" sz="1300" b="0" cap="none" spc="0" dirty="0"/>
            <a:t>:</a:t>
          </a:r>
          <a:br>
            <a:rPr lang="pt-BR" sz="1300" b="0" cap="none" spc="0" dirty="0"/>
          </a:br>
          <a:r>
            <a:rPr lang="pt-BR" sz="1300" b="0" cap="none" spc="0" dirty="0" err="1"/>
            <a:t>Minio</a:t>
          </a:r>
          <a:r>
            <a:rPr lang="pt-BR" sz="1300" b="0" cap="none" spc="0" dirty="0"/>
            <a:t> + Delta Lake </a:t>
          </a:r>
        </a:p>
      </dgm:t>
    </dgm:pt>
    <dgm:pt modelId="{9EB7F32E-F574-4B9E-A097-DDE0D3E84F24}" type="parTrans" cxnId="{288B7A21-48A5-475D-8CC6-14AF6FC14200}">
      <dgm:prSet/>
      <dgm:spPr/>
      <dgm:t>
        <a:bodyPr/>
        <a:lstStyle/>
        <a:p>
          <a:endParaRPr lang="pt-BR"/>
        </a:p>
      </dgm:t>
    </dgm:pt>
    <dgm:pt modelId="{1CA08B53-EDBA-4462-B67D-B8F18DB41464}" type="sibTrans" cxnId="{288B7A21-48A5-475D-8CC6-14AF6FC14200}">
      <dgm:prSet/>
      <dgm:spPr/>
      <dgm:t>
        <a:bodyPr/>
        <a:lstStyle/>
        <a:p>
          <a:endParaRPr lang="pt-BR"/>
        </a:p>
      </dgm:t>
    </dgm:pt>
    <dgm:pt modelId="{69768CDE-B83E-49CB-96F3-6AB179AA8231}">
      <dgm:prSet custT="1"/>
      <dgm:spPr/>
      <dgm:t>
        <a:bodyPr/>
        <a:lstStyle/>
        <a:p>
          <a:pPr algn="ctr"/>
          <a:r>
            <a:rPr lang="pt-BR" sz="1300" b="0" u="sng" spc="0" dirty="0"/>
            <a:t>PROCESSAMENTO EM LOTE</a:t>
          </a:r>
          <a:br>
            <a:rPr lang="pt-BR" sz="1300" b="0" u="sng" spc="0" dirty="0"/>
          </a:br>
          <a:r>
            <a:rPr lang="pt-BR" sz="1300" b="0" cap="none" spc="0" dirty="0"/>
            <a:t>Orquestrador – </a:t>
          </a:r>
          <a:r>
            <a:rPr lang="pt-BR" sz="1300" b="0" cap="none" spc="0" dirty="0" err="1"/>
            <a:t>Airflow</a:t>
          </a:r>
          <a:br>
            <a:rPr lang="pt-BR" sz="1300" b="0" cap="none" spc="0" dirty="0"/>
          </a:br>
          <a:r>
            <a:rPr lang="pt-BR" sz="1300" b="0" cap="none" spc="0" dirty="0"/>
            <a:t>Processamento - </a:t>
          </a:r>
          <a:r>
            <a:rPr lang="pt-BR" sz="1300" b="0" cap="none" spc="0" dirty="0" err="1"/>
            <a:t>Pyspark</a:t>
          </a:r>
          <a:endParaRPr lang="pt-BR" sz="1300" b="0" u="sng" spc="0" dirty="0"/>
        </a:p>
      </dgm:t>
    </dgm:pt>
    <dgm:pt modelId="{351F3B7D-4887-4538-BA05-4520FE9A9061}" type="parTrans" cxnId="{C61B2F29-B86C-47DD-8C17-043A9548D234}">
      <dgm:prSet/>
      <dgm:spPr/>
      <dgm:t>
        <a:bodyPr/>
        <a:lstStyle/>
        <a:p>
          <a:endParaRPr lang="pt-BR"/>
        </a:p>
      </dgm:t>
    </dgm:pt>
    <dgm:pt modelId="{F5E04153-AF88-486B-9469-43E476D9ABC3}" type="sibTrans" cxnId="{C61B2F29-B86C-47DD-8C17-043A9548D234}">
      <dgm:prSet/>
      <dgm:spPr/>
      <dgm:t>
        <a:bodyPr/>
        <a:lstStyle/>
        <a:p>
          <a:endParaRPr lang="pt-BR"/>
        </a:p>
      </dgm:t>
    </dgm:pt>
    <dgm:pt modelId="{BE2B7DA9-92A3-46C2-B58E-8D9E1D58CFEC}">
      <dgm:prSet custT="1"/>
      <dgm:spPr/>
      <dgm:t>
        <a:bodyPr/>
        <a:lstStyle/>
        <a:p>
          <a:pPr algn="ctr"/>
          <a:r>
            <a:rPr lang="pt-BR" sz="1300" b="0" u="sng" spc="0" dirty="0"/>
            <a:t>PROCESSAMENTO STREAMING</a:t>
          </a:r>
          <a:br>
            <a:rPr lang="pt-BR" sz="1300" b="0" u="sng" spc="0" dirty="0"/>
          </a:br>
          <a:r>
            <a:rPr lang="pt-BR" sz="1300" b="0" cap="none" spc="0" dirty="0"/>
            <a:t>Buffer – Kafka</a:t>
          </a:r>
          <a:br>
            <a:rPr lang="pt-BR" sz="1300" b="0" cap="none" spc="0" dirty="0"/>
          </a:br>
          <a:r>
            <a:rPr lang="pt-BR" sz="1300" b="0" cap="none" spc="0" dirty="0"/>
            <a:t>Processamento- </a:t>
          </a:r>
          <a:r>
            <a:rPr lang="pt-BR" sz="1300" b="0" cap="none" spc="0" dirty="0" err="1"/>
            <a:t>Pyspark</a:t>
          </a:r>
          <a:r>
            <a:rPr lang="pt-BR" sz="1300" b="0" cap="none" spc="0" dirty="0"/>
            <a:t> streaming</a:t>
          </a:r>
        </a:p>
      </dgm:t>
    </dgm:pt>
    <dgm:pt modelId="{C30EFB54-105B-41FB-B162-FE27368C66F9}" type="parTrans" cxnId="{B55B905F-C9C3-4D6B-AF68-60EB9D8629B4}">
      <dgm:prSet/>
      <dgm:spPr/>
      <dgm:t>
        <a:bodyPr/>
        <a:lstStyle/>
        <a:p>
          <a:endParaRPr lang="pt-BR"/>
        </a:p>
      </dgm:t>
    </dgm:pt>
    <dgm:pt modelId="{066ABD39-9D2C-4D27-B179-036BB2A112DF}" type="sibTrans" cxnId="{B55B905F-C9C3-4D6B-AF68-60EB9D8629B4}">
      <dgm:prSet/>
      <dgm:spPr/>
      <dgm:t>
        <a:bodyPr/>
        <a:lstStyle/>
        <a:p>
          <a:endParaRPr lang="pt-BR"/>
        </a:p>
      </dgm:t>
    </dgm:pt>
    <dgm:pt modelId="{0AADE213-B5D7-45E9-902A-050C2B409050}">
      <dgm:prSet phldrT="[Texto]" custT="1"/>
      <dgm:spPr/>
      <dgm:t>
        <a:bodyPr/>
        <a:lstStyle/>
        <a:p>
          <a:r>
            <a:rPr lang="pt-BR" sz="1300" b="0" u="sng" spc="0" dirty="0"/>
            <a:t>DELIVERY</a:t>
          </a:r>
          <a:br>
            <a:rPr lang="pt-BR" sz="1300" b="0" u="sng" spc="0" dirty="0"/>
          </a:br>
          <a:r>
            <a:rPr lang="pt-BR" sz="1300" b="0" cap="none" spc="0" dirty="0"/>
            <a:t>DW – </a:t>
          </a:r>
          <a:r>
            <a:rPr lang="pt-BR" sz="1300" b="0" cap="none" spc="0" dirty="0" err="1"/>
            <a:t>Postgresql</a:t>
          </a:r>
          <a:br>
            <a:rPr lang="pt-BR" sz="1300" b="0" cap="none" spc="0" dirty="0"/>
          </a:br>
          <a:r>
            <a:rPr lang="pt-BR" sz="1300" b="0" cap="none" spc="0" dirty="0"/>
            <a:t>Federação – Trino</a:t>
          </a:r>
          <a:br>
            <a:rPr lang="pt-BR" sz="1300" b="0" cap="none" spc="0" dirty="0"/>
          </a:br>
          <a:r>
            <a:rPr lang="pt-BR" sz="1300" b="0" cap="none" spc="0" dirty="0"/>
            <a:t>API – </a:t>
          </a:r>
          <a:r>
            <a:rPr lang="pt-BR" sz="1300" b="0" cap="none" spc="0" dirty="0" err="1"/>
            <a:t>Fastapi</a:t>
          </a:r>
          <a:br>
            <a:rPr lang="pt-BR" sz="1300" b="0" cap="none" spc="0" dirty="0"/>
          </a:br>
          <a:r>
            <a:rPr lang="pt-BR" sz="1300" b="0" cap="none" spc="0" dirty="0"/>
            <a:t>Dashboards - </a:t>
          </a:r>
          <a:r>
            <a:rPr lang="pt-BR" sz="1300" b="0" cap="none" spc="0" dirty="0" err="1"/>
            <a:t>Metabase</a:t>
          </a:r>
          <a:endParaRPr lang="pt-BR" sz="1300" dirty="0"/>
        </a:p>
      </dgm:t>
    </dgm:pt>
    <dgm:pt modelId="{A13326C4-8283-4EB6-B73A-386BC1F81B51}" type="parTrans" cxnId="{24A15F10-1D8C-4AF1-8A89-F382A3285996}">
      <dgm:prSet/>
      <dgm:spPr/>
      <dgm:t>
        <a:bodyPr/>
        <a:lstStyle/>
        <a:p>
          <a:endParaRPr lang="pt-BR"/>
        </a:p>
      </dgm:t>
    </dgm:pt>
    <dgm:pt modelId="{3DCF9C84-4F2C-4817-A1EB-00B34A567BF0}" type="sibTrans" cxnId="{24A15F10-1D8C-4AF1-8A89-F382A3285996}">
      <dgm:prSet/>
      <dgm:spPr/>
      <dgm:t>
        <a:bodyPr/>
        <a:lstStyle/>
        <a:p>
          <a:endParaRPr lang="pt-BR"/>
        </a:p>
      </dgm:t>
    </dgm:pt>
    <dgm:pt modelId="{5BAE16A1-0F93-4355-9878-98724E7C5DFE}" type="pres">
      <dgm:prSet presAssocID="{2118D544-6BD4-4503-8143-DDB43267A562}" presName="linearFlow" presStyleCnt="0">
        <dgm:presLayoutVars>
          <dgm:dir/>
          <dgm:resizeHandles val="exact"/>
        </dgm:presLayoutVars>
      </dgm:prSet>
      <dgm:spPr/>
    </dgm:pt>
    <dgm:pt modelId="{D15EE57C-8791-4ED9-A6AF-D0759CB6FDEF}" type="pres">
      <dgm:prSet presAssocID="{06D4A38F-DCB8-4AE5-8CDF-4AD5FA7B1648}" presName="composite" presStyleCnt="0"/>
      <dgm:spPr/>
    </dgm:pt>
    <dgm:pt modelId="{EEB5C34F-16F8-4267-8A9C-7D1A24FD14E4}" type="pres">
      <dgm:prSet presAssocID="{06D4A38F-DCB8-4AE5-8CDF-4AD5FA7B1648}" presName="imgShp" presStyleLbl="fgImgPlace1" presStyleIdx="0" presStyleCnt="5" custScaleX="531577" custScaleY="53157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trar estrutura de tópicos"/>
        </a:ext>
      </dgm:extLst>
    </dgm:pt>
    <dgm:pt modelId="{EBCCD0DA-1F60-4FA4-8B09-C5A049737C1E}" type="pres">
      <dgm:prSet presAssocID="{06D4A38F-DCB8-4AE5-8CDF-4AD5FA7B1648}" presName="txShp" presStyleLbl="node1" presStyleIdx="0" presStyleCnt="5" custScaleX="66604" custScaleY="796389" custLinFactY="4220" custLinFactNeighborX="-20720" custLinFactNeighborY="100000">
        <dgm:presLayoutVars>
          <dgm:bulletEnabled val="1"/>
        </dgm:presLayoutVars>
      </dgm:prSet>
      <dgm:spPr/>
    </dgm:pt>
    <dgm:pt modelId="{C77B139A-8920-40CC-BA26-954B88D3A351}" type="pres">
      <dgm:prSet presAssocID="{BE242D9E-28AC-4B05-ACB6-420AE0C5E697}" presName="spacing" presStyleCnt="0"/>
      <dgm:spPr/>
    </dgm:pt>
    <dgm:pt modelId="{9118EF2A-7BA4-49D1-BA16-0571BD1F012E}" type="pres">
      <dgm:prSet presAssocID="{FC58219C-D3D9-4A53-A991-4FB77BC78B2F}" presName="composite" presStyleCnt="0"/>
      <dgm:spPr/>
    </dgm:pt>
    <dgm:pt modelId="{03DCE81D-C963-433A-B04C-98158F1FC586}" type="pres">
      <dgm:prSet presAssocID="{FC58219C-D3D9-4A53-A991-4FB77BC78B2F}" presName="imgShp" presStyleLbl="fgImgPlace1" presStyleIdx="1" presStyleCnt="5" custScaleX="531577" custScaleY="53157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 na prateleira estrutura de tópicos"/>
        </a:ext>
      </dgm:extLst>
    </dgm:pt>
    <dgm:pt modelId="{9660982F-2AF5-48F1-9AA7-2CC8FFF4022D}" type="pres">
      <dgm:prSet presAssocID="{FC58219C-D3D9-4A53-A991-4FB77BC78B2F}" presName="txShp" presStyleLbl="node1" presStyleIdx="1" presStyleCnt="5" custScaleX="66604" custScaleY="796389" custLinFactNeighborX="-20621" custLinFactNeighborY="80583">
        <dgm:presLayoutVars>
          <dgm:bulletEnabled val="1"/>
        </dgm:presLayoutVars>
      </dgm:prSet>
      <dgm:spPr/>
    </dgm:pt>
    <dgm:pt modelId="{679E7255-F991-45A5-9607-B4F915331B54}" type="pres">
      <dgm:prSet presAssocID="{1CA08B53-EDBA-4462-B67D-B8F18DB41464}" presName="spacing" presStyleCnt="0"/>
      <dgm:spPr/>
    </dgm:pt>
    <dgm:pt modelId="{151F0F94-AB22-4C3A-98E5-80F81A4126E4}" type="pres">
      <dgm:prSet presAssocID="{69768CDE-B83E-49CB-96F3-6AB179AA8231}" presName="composite" presStyleCnt="0"/>
      <dgm:spPr/>
    </dgm:pt>
    <dgm:pt modelId="{A2BBA86F-5397-4EF7-B907-EE9307C4B10A}" type="pres">
      <dgm:prSet presAssocID="{69768CDE-B83E-49CB-96F3-6AB179AA8231}" presName="imgShp" presStyleLbl="fgImgPlace1" presStyleIdx="2" presStyleCnt="5" custScaleX="531577" custScaleY="531577" custLinFactNeighborY="1435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ns estrutura de tópicos"/>
        </a:ext>
      </dgm:extLst>
    </dgm:pt>
    <dgm:pt modelId="{5F4C2E8F-AA75-4870-8F19-E4571F4E9020}" type="pres">
      <dgm:prSet presAssocID="{69768CDE-B83E-49CB-96F3-6AB179AA8231}" presName="txShp" presStyleLbl="node1" presStyleIdx="2" presStyleCnt="5" custScaleX="66604" custScaleY="796389" custLinFactNeighborX="-20562" custLinFactNeighborY="57064">
        <dgm:presLayoutVars>
          <dgm:bulletEnabled val="1"/>
        </dgm:presLayoutVars>
      </dgm:prSet>
      <dgm:spPr/>
    </dgm:pt>
    <dgm:pt modelId="{8E770C5D-54DE-4DA2-BBE1-22C8C8107B5A}" type="pres">
      <dgm:prSet presAssocID="{F5E04153-AF88-486B-9469-43E476D9ABC3}" presName="spacing" presStyleCnt="0"/>
      <dgm:spPr/>
    </dgm:pt>
    <dgm:pt modelId="{E2E9EDBB-4DC5-418A-90FE-AF33352469E6}" type="pres">
      <dgm:prSet presAssocID="{BE2B7DA9-92A3-46C2-B58E-8D9E1D58CFEC}" presName="composite" presStyleCnt="0"/>
      <dgm:spPr/>
    </dgm:pt>
    <dgm:pt modelId="{54E03F6E-72D0-4D3A-BF9E-E5763594B29A}" type="pres">
      <dgm:prSet presAssocID="{BE2B7DA9-92A3-46C2-B58E-8D9E1D58CFEC}" presName="imgShp" presStyleLbl="fgImgPlace1" presStyleIdx="3" presStyleCnt="5" custScaleX="531577" custScaleY="53157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tas de Divisão com preenchimento sólido"/>
        </a:ext>
      </dgm:extLst>
    </dgm:pt>
    <dgm:pt modelId="{6FBC0C00-F3C8-4F08-ACC8-829A3920E643}" type="pres">
      <dgm:prSet presAssocID="{BE2B7DA9-92A3-46C2-B58E-8D9E1D58CFEC}" presName="txShp" presStyleLbl="node1" presStyleIdx="3" presStyleCnt="5" custScaleX="66604" custScaleY="843965" custLinFactNeighborX="-20537" custLinFactNeighborY="26689">
        <dgm:presLayoutVars>
          <dgm:bulletEnabled val="1"/>
        </dgm:presLayoutVars>
      </dgm:prSet>
      <dgm:spPr/>
    </dgm:pt>
    <dgm:pt modelId="{49506D75-21F4-48BD-AE34-7443AC7BE7B2}" type="pres">
      <dgm:prSet presAssocID="{066ABD39-9D2C-4D27-B179-036BB2A112DF}" presName="spacing" presStyleCnt="0"/>
      <dgm:spPr/>
    </dgm:pt>
    <dgm:pt modelId="{77CD0D4A-CC72-478F-BA82-979F9042009C}" type="pres">
      <dgm:prSet presAssocID="{0AADE213-B5D7-45E9-902A-050C2B409050}" presName="composite" presStyleCnt="0"/>
      <dgm:spPr/>
    </dgm:pt>
    <dgm:pt modelId="{0A94536F-0A60-4D8F-9F84-4BEE42669E10}" type="pres">
      <dgm:prSet presAssocID="{0AADE213-B5D7-45E9-902A-050C2B409050}" presName="imgShp" presStyleLbl="fgImgPlace1" presStyleIdx="4" presStyleCnt="5" custScaleX="531577" custScaleY="53157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ixa estrutura de tópicos"/>
        </a:ext>
      </dgm:extLst>
    </dgm:pt>
    <dgm:pt modelId="{1E0F13DD-8848-4044-AE3F-3DB88ABA4938}" type="pres">
      <dgm:prSet presAssocID="{0AADE213-B5D7-45E9-902A-050C2B409050}" presName="txShp" presStyleLbl="node1" presStyleIdx="4" presStyleCnt="5" custScaleX="66604" custScaleY="835290" custLinFactNeighborX="-20591" custLinFactNeighborY="1523">
        <dgm:presLayoutVars>
          <dgm:bulletEnabled val="1"/>
        </dgm:presLayoutVars>
      </dgm:prSet>
      <dgm:spPr/>
    </dgm:pt>
  </dgm:ptLst>
  <dgm:cxnLst>
    <dgm:cxn modelId="{6E062D0B-8217-4B4E-A26C-F181597C8012}" type="presOf" srcId="{69768CDE-B83E-49CB-96F3-6AB179AA8231}" destId="{5F4C2E8F-AA75-4870-8F19-E4571F4E9020}" srcOrd="0" destOrd="0" presId="urn:microsoft.com/office/officeart/2005/8/layout/vList3"/>
    <dgm:cxn modelId="{24A15F10-1D8C-4AF1-8A89-F382A3285996}" srcId="{2118D544-6BD4-4503-8143-DDB43267A562}" destId="{0AADE213-B5D7-45E9-902A-050C2B409050}" srcOrd="4" destOrd="0" parTransId="{A13326C4-8283-4EB6-B73A-386BC1F81B51}" sibTransId="{3DCF9C84-4F2C-4817-A1EB-00B34A567BF0}"/>
    <dgm:cxn modelId="{288B7A21-48A5-475D-8CC6-14AF6FC14200}" srcId="{2118D544-6BD4-4503-8143-DDB43267A562}" destId="{FC58219C-D3D9-4A53-A991-4FB77BC78B2F}" srcOrd="1" destOrd="0" parTransId="{9EB7F32E-F574-4B9E-A097-DDE0D3E84F24}" sibTransId="{1CA08B53-EDBA-4462-B67D-B8F18DB41464}"/>
    <dgm:cxn modelId="{C61B2F29-B86C-47DD-8C17-043A9548D234}" srcId="{2118D544-6BD4-4503-8143-DDB43267A562}" destId="{69768CDE-B83E-49CB-96F3-6AB179AA8231}" srcOrd="2" destOrd="0" parTransId="{351F3B7D-4887-4538-BA05-4520FE9A9061}" sibTransId="{F5E04153-AF88-486B-9469-43E476D9ABC3}"/>
    <dgm:cxn modelId="{C3AC602F-3DD8-4C4B-9DF7-B6728698556A}" type="presOf" srcId="{BE2B7DA9-92A3-46C2-B58E-8D9E1D58CFEC}" destId="{6FBC0C00-F3C8-4F08-ACC8-829A3920E643}" srcOrd="0" destOrd="0" presId="urn:microsoft.com/office/officeart/2005/8/layout/vList3"/>
    <dgm:cxn modelId="{FF865138-333F-4A40-BACE-86D71FFC7AA0}" type="presOf" srcId="{0AADE213-B5D7-45E9-902A-050C2B409050}" destId="{1E0F13DD-8848-4044-AE3F-3DB88ABA4938}" srcOrd="0" destOrd="0" presId="urn:microsoft.com/office/officeart/2005/8/layout/vList3"/>
    <dgm:cxn modelId="{B55B905F-C9C3-4D6B-AF68-60EB9D8629B4}" srcId="{2118D544-6BD4-4503-8143-DDB43267A562}" destId="{BE2B7DA9-92A3-46C2-B58E-8D9E1D58CFEC}" srcOrd="3" destOrd="0" parTransId="{C30EFB54-105B-41FB-B162-FE27368C66F9}" sibTransId="{066ABD39-9D2C-4D27-B179-036BB2A112DF}"/>
    <dgm:cxn modelId="{C4106F6E-CCAC-4A9B-9257-7288A0417CA5}" type="presOf" srcId="{06D4A38F-DCB8-4AE5-8CDF-4AD5FA7B1648}" destId="{EBCCD0DA-1F60-4FA4-8B09-C5A049737C1E}" srcOrd="0" destOrd="0" presId="urn:microsoft.com/office/officeart/2005/8/layout/vList3"/>
    <dgm:cxn modelId="{40EEDCA5-077F-4814-A07E-3F2C9A18FB00}" type="presOf" srcId="{FC58219C-D3D9-4A53-A991-4FB77BC78B2F}" destId="{9660982F-2AF5-48F1-9AA7-2CC8FFF4022D}" srcOrd="0" destOrd="0" presId="urn:microsoft.com/office/officeart/2005/8/layout/vList3"/>
    <dgm:cxn modelId="{4A4EF4BD-14C4-4E6B-B56A-7B92143F443D}" type="presOf" srcId="{2118D544-6BD4-4503-8143-DDB43267A562}" destId="{5BAE16A1-0F93-4355-9878-98724E7C5DFE}" srcOrd="0" destOrd="0" presId="urn:microsoft.com/office/officeart/2005/8/layout/vList3"/>
    <dgm:cxn modelId="{362717C1-1E46-436F-BE1B-4389D37B7EC0}" srcId="{2118D544-6BD4-4503-8143-DDB43267A562}" destId="{06D4A38F-DCB8-4AE5-8CDF-4AD5FA7B1648}" srcOrd="0" destOrd="0" parTransId="{F2C984A6-6431-4061-82F6-52BC55FFDBD5}" sibTransId="{BE242D9E-28AC-4B05-ACB6-420AE0C5E697}"/>
    <dgm:cxn modelId="{119D2C1B-1C58-484F-8BA0-C9798E631E90}" type="presParOf" srcId="{5BAE16A1-0F93-4355-9878-98724E7C5DFE}" destId="{D15EE57C-8791-4ED9-A6AF-D0759CB6FDEF}" srcOrd="0" destOrd="0" presId="urn:microsoft.com/office/officeart/2005/8/layout/vList3"/>
    <dgm:cxn modelId="{F93C22E8-9BCD-473D-8DE9-CE5E820D787C}" type="presParOf" srcId="{D15EE57C-8791-4ED9-A6AF-D0759CB6FDEF}" destId="{EEB5C34F-16F8-4267-8A9C-7D1A24FD14E4}" srcOrd="0" destOrd="0" presId="urn:microsoft.com/office/officeart/2005/8/layout/vList3"/>
    <dgm:cxn modelId="{1FE95CC6-A118-4C46-BA13-C939D377DC95}" type="presParOf" srcId="{D15EE57C-8791-4ED9-A6AF-D0759CB6FDEF}" destId="{EBCCD0DA-1F60-4FA4-8B09-C5A049737C1E}" srcOrd="1" destOrd="0" presId="urn:microsoft.com/office/officeart/2005/8/layout/vList3"/>
    <dgm:cxn modelId="{2F261202-B4B1-4432-B0ED-D44C5D167D87}" type="presParOf" srcId="{5BAE16A1-0F93-4355-9878-98724E7C5DFE}" destId="{C77B139A-8920-40CC-BA26-954B88D3A351}" srcOrd="1" destOrd="0" presId="urn:microsoft.com/office/officeart/2005/8/layout/vList3"/>
    <dgm:cxn modelId="{818D2925-7A1E-4B59-ACE6-98B8BE8D0545}" type="presParOf" srcId="{5BAE16A1-0F93-4355-9878-98724E7C5DFE}" destId="{9118EF2A-7BA4-49D1-BA16-0571BD1F012E}" srcOrd="2" destOrd="0" presId="urn:microsoft.com/office/officeart/2005/8/layout/vList3"/>
    <dgm:cxn modelId="{B82A0305-3652-4155-933C-5C7171F4DB2E}" type="presParOf" srcId="{9118EF2A-7BA4-49D1-BA16-0571BD1F012E}" destId="{03DCE81D-C963-433A-B04C-98158F1FC586}" srcOrd="0" destOrd="0" presId="urn:microsoft.com/office/officeart/2005/8/layout/vList3"/>
    <dgm:cxn modelId="{1E57D61B-58FA-4408-9844-951C93C780D0}" type="presParOf" srcId="{9118EF2A-7BA4-49D1-BA16-0571BD1F012E}" destId="{9660982F-2AF5-48F1-9AA7-2CC8FFF4022D}" srcOrd="1" destOrd="0" presId="urn:microsoft.com/office/officeart/2005/8/layout/vList3"/>
    <dgm:cxn modelId="{5F665F08-100D-4E5C-85E0-838FCF0EC881}" type="presParOf" srcId="{5BAE16A1-0F93-4355-9878-98724E7C5DFE}" destId="{679E7255-F991-45A5-9607-B4F915331B54}" srcOrd="3" destOrd="0" presId="urn:microsoft.com/office/officeart/2005/8/layout/vList3"/>
    <dgm:cxn modelId="{59187A18-7BB0-44B6-89C5-E970036201CF}" type="presParOf" srcId="{5BAE16A1-0F93-4355-9878-98724E7C5DFE}" destId="{151F0F94-AB22-4C3A-98E5-80F81A4126E4}" srcOrd="4" destOrd="0" presId="urn:microsoft.com/office/officeart/2005/8/layout/vList3"/>
    <dgm:cxn modelId="{68B270DC-F6BF-4513-9122-5D3C4A290244}" type="presParOf" srcId="{151F0F94-AB22-4C3A-98E5-80F81A4126E4}" destId="{A2BBA86F-5397-4EF7-B907-EE9307C4B10A}" srcOrd="0" destOrd="0" presId="urn:microsoft.com/office/officeart/2005/8/layout/vList3"/>
    <dgm:cxn modelId="{DF2450DB-5AB3-4F81-BFA0-EB41F3B41D70}" type="presParOf" srcId="{151F0F94-AB22-4C3A-98E5-80F81A4126E4}" destId="{5F4C2E8F-AA75-4870-8F19-E4571F4E9020}" srcOrd="1" destOrd="0" presId="urn:microsoft.com/office/officeart/2005/8/layout/vList3"/>
    <dgm:cxn modelId="{1E4E9952-C200-406C-93DB-C2284D33EB39}" type="presParOf" srcId="{5BAE16A1-0F93-4355-9878-98724E7C5DFE}" destId="{8E770C5D-54DE-4DA2-BBE1-22C8C8107B5A}" srcOrd="5" destOrd="0" presId="urn:microsoft.com/office/officeart/2005/8/layout/vList3"/>
    <dgm:cxn modelId="{4EB6A874-5717-4EC6-AB9B-B2A61715C135}" type="presParOf" srcId="{5BAE16A1-0F93-4355-9878-98724E7C5DFE}" destId="{E2E9EDBB-4DC5-418A-90FE-AF33352469E6}" srcOrd="6" destOrd="0" presId="urn:microsoft.com/office/officeart/2005/8/layout/vList3"/>
    <dgm:cxn modelId="{45AC6E58-7983-4034-B2C1-25526754E78A}" type="presParOf" srcId="{E2E9EDBB-4DC5-418A-90FE-AF33352469E6}" destId="{54E03F6E-72D0-4D3A-BF9E-E5763594B29A}" srcOrd="0" destOrd="0" presId="urn:microsoft.com/office/officeart/2005/8/layout/vList3"/>
    <dgm:cxn modelId="{414C1ECB-285A-4689-AC89-AFC01880F811}" type="presParOf" srcId="{E2E9EDBB-4DC5-418A-90FE-AF33352469E6}" destId="{6FBC0C00-F3C8-4F08-ACC8-829A3920E643}" srcOrd="1" destOrd="0" presId="urn:microsoft.com/office/officeart/2005/8/layout/vList3"/>
    <dgm:cxn modelId="{5140455B-00F6-4E87-9359-44C19BDBDE9D}" type="presParOf" srcId="{5BAE16A1-0F93-4355-9878-98724E7C5DFE}" destId="{49506D75-21F4-48BD-AE34-7443AC7BE7B2}" srcOrd="7" destOrd="0" presId="urn:microsoft.com/office/officeart/2005/8/layout/vList3"/>
    <dgm:cxn modelId="{FE99CE06-DDBF-42DF-8F02-443AC581BBFA}" type="presParOf" srcId="{5BAE16A1-0F93-4355-9878-98724E7C5DFE}" destId="{77CD0D4A-CC72-478F-BA82-979F9042009C}" srcOrd="8" destOrd="0" presId="urn:microsoft.com/office/officeart/2005/8/layout/vList3"/>
    <dgm:cxn modelId="{F38874E4-FDCE-4D92-AB07-4D50CD406526}" type="presParOf" srcId="{77CD0D4A-CC72-478F-BA82-979F9042009C}" destId="{0A94536F-0A60-4D8F-9F84-4BEE42669E10}" srcOrd="0" destOrd="0" presId="urn:microsoft.com/office/officeart/2005/8/layout/vList3"/>
    <dgm:cxn modelId="{68B47408-E712-44C2-B130-E8A82A71220F}" type="presParOf" srcId="{77CD0D4A-CC72-478F-BA82-979F9042009C}" destId="{1E0F13DD-8848-4044-AE3F-3DB88ABA493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BDC58-96F0-4ED4-AF69-FF4A5B27D8ED}">
      <dsp:nvSpPr>
        <dsp:cNvPr id="0" name=""/>
        <dsp:cNvSpPr/>
      </dsp:nvSpPr>
      <dsp:spPr>
        <a:xfrm>
          <a:off x="376319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2F139-739A-47C0-964F-79D6E69D4737}">
      <dsp:nvSpPr>
        <dsp:cNvPr id="0" name=""/>
        <dsp:cNvSpPr/>
      </dsp:nvSpPr>
      <dsp:spPr>
        <a:xfrm>
          <a:off x="624944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AEA5C-F4B3-4A6B-883B-A1E6C93BA01D}">
      <dsp:nvSpPr>
        <dsp:cNvPr id="0" name=""/>
        <dsp:cNvSpPr/>
      </dsp:nvSpPr>
      <dsp:spPr>
        <a:xfrm>
          <a:off x="3381" y="1594146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Infraestrutura portátil e reproduzível (Docker).</a:t>
          </a:r>
          <a:endParaRPr lang="en-US" sz="1200" kern="1200" dirty="0"/>
        </a:p>
      </dsp:txBody>
      <dsp:txXfrm>
        <a:off x="3381" y="1594146"/>
        <a:ext cx="1912500" cy="720000"/>
      </dsp:txXfrm>
    </dsp:sp>
    <dsp:sp modelId="{CE3B72E8-1E50-4BE9-AAD3-D71130540D3E}">
      <dsp:nvSpPr>
        <dsp:cNvPr id="0" name=""/>
        <dsp:cNvSpPr/>
      </dsp:nvSpPr>
      <dsp:spPr>
        <a:xfrm>
          <a:off x="2900551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B8896-88C9-4120-B625-209183D11F87}">
      <dsp:nvSpPr>
        <dsp:cNvPr id="0" name=""/>
        <dsp:cNvSpPr/>
      </dsp:nvSpPr>
      <dsp:spPr>
        <a:xfrm>
          <a:off x="3149176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60C8F-B7EC-419D-840B-D9D0693BEDB8}">
      <dsp:nvSpPr>
        <dsp:cNvPr id="0" name=""/>
        <dsp:cNvSpPr/>
      </dsp:nvSpPr>
      <dsp:spPr>
        <a:xfrm>
          <a:off x="2250569" y="1594146"/>
          <a:ext cx="2466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Qualidade de dados via Arquitetura Medalhão em  um Data Lake.</a:t>
          </a:r>
          <a:endParaRPr lang="en-US" sz="1200" kern="1200" dirty="0"/>
        </a:p>
      </dsp:txBody>
      <dsp:txXfrm>
        <a:off x="2250569" y="1594146"/>
        <a:ext cx="2466589" cy="720000"/>
      </dsp:txXfrm>
    </dsp:sp>
    <dsp:sp modelId="{A2B0D314-2C4E-49CF-B8A0-6A18C9A6D4C1}">
      <dsp:nvSpPr>
        <dsp:cNvPr id="0" name=""/>
        <dsp:cNvSpPr/>
      </dsp:nvSpPr>
      <dsp:spPr>
        <a:xfrm>
          <a:off x="5424783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487F7-035F-4709-93A3-78398D6475EF}">
      <dsp:nvSpPr>
        <dsp:cNvPr id="0" name=""/>
        <dsp:cNvSpPr/>
      </dsp:nvSpPr>
      <dsp:spPr>
        <a:xfrm>
          <a:off x="5673408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B125A-DA31-4A83-9E1D-FDF8977C7F85}">
      <dsp:nvSpPr>
        <dsp:cNvPr id="0" name=""/>
        <dsp:cNvSpPr/>
      </dsp:nvSpPr>
      <dsp:spPr>
        <a:xfrm>
          <a:off x="5051846" y="1594146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Disponibilizar os dados através de múltiplos canais para consumo</a:t>
          </a:r>
          <a:r>
            <a:rPr lang="pt-PT" sz="1200" kern="1200" dirty="0"/>
            <a:t>.</a:t>
          </a:r>
          <a:endParaRPr lang="en-US" sz="1200" kern="1200" dirty="0"/>
        </a:p>
      </dsp:txBody>
      <dsp:txXfrm>
        <a:off x="5051846" y="1594146"/>
        <a:ext cx="19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CD0DA-1F60-4FA4-8B09-C5A049737C1E}">
      <dsp:nvSpPr>
        <dsp:cNvPr id="0" name=""/>
        <dsp:cNvSpPr/>
      </dsp:nvSpPr>
      <dsp:spPr>
        <a:xfrm rot="10800000">
          <a:off x="1942075" y="111526"/>
          <a:ext cx="4067725" cy="83597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89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u="sng" kern="1200" spc="0" dirty="0"/>
            <a:t>INGESTÃO</a:t>
          </a:r>
          <a:br>
            <a:rPr lang="pt-BR" sz="1300" b="0" u="sng" kern="1200" spc="0" dirty="0"/>
          </a:br>
          <a:r>
            <a:rPr lang="pt-BR" sz="1300" b="0" kern="1200" cap="none" spc="0" dirty="0"/>
            <a:t>API Olho Vivo - SP Trans</a:t>
          </a:r>
          <a:br>
            <a:rPr lang="pt-BR" sz="1300" b="0" kern="1200" cap="none" spc="0" dirty="0"/>
          </a:br>
          <a:r>
            <a:rPr lang="pt-BR" sz="1300" b="0" kern="1200" cap="none" spc="0" dirty="0"/>
            <a:t>Arquivos estáticos GTFS</a:t>
          </a:r>
          <a:br>
            <a:rPr lang="pt-BR" sz="1300" b="0" kern="1200" cap="none" spc="0" dirty="0"/>
          </a:br>
          <a:r>
            <a:rPr lang="pt-BR" sz="1300" b="0" kern="1200" cap="none" spc="0" dirty="0"/>
            <a:t>Ingestão de dados – </a:t>
          </a:r>
          <a:r>
            <a:rPr lang="pt-BR" sz="1300" b="0" kern="1200" cap="none" spc="0" dirty="0" err="1"/>
            <a:t>Nifi</a:t>
          </a:r>
          <a:endParaRPr lang="pt-BR" sz="1300" kern="1200" dirty="0"/>
        </a:p>
      </dsp:txBody>
      <dsp:txXfrm rot="10800000">
        <a:off x="2151068" y="111526"/>
        <a:ext cx="3858732" cy="835971"/>
      </dsp:txXfrm>
    </dsp:sp>
    <dsp:sp modelId="{EEB5C34F-16F8-4267-8A9C-7D1A24FD14E4}">
      <dsp:nvSpPr>
        <dsp:cNvPr id="0" name=""/>
        <dsp:cNvSpPr/>
      </dsp:nvSpPr>
      <dsp:spPr>
        <a:xfrm>
          <a:off x="1908713" y="141113"/>
          <a:ext cx="557997" cy="55799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60982F-2AF5-48F1-9AA7-2CC8FFF4022D}">
      <dsp:nvSpPr>
        <dsp:cNvPr id="0" name=""/>
        <dsp:cNvSpPr/>
      </dsp:nvSpPr>
      <dsp:spPr>
        <a:xfrm rot="10800000">
          <a:off x="1948122" y="954020"/>
          <a:ext cx="4067725" cy="83597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89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u="sng" kern="1200" spc="0" dirty="0"/>
            <a:t>ARMAZENAMENTO</a:t>
          </a:r>
          <a:br>
            <a:rPr lang="pt-BR" sz="1300" b="0" u="sng" kern="1200" spc="0" dirty="0"/>
          </a:br>
          <a:r>
            <a:rPr lang="pt-BR" sz="1300" b="0" kern="1200" cap="none" spc="0" dirty="0"/>
            <a:t>Data </a:t>
          </a:r>
          <a:r>
            <a:rPr lang="pt-BR" sz="1300" b="0" kern="1200" cap="none" spc="0" dirty="0" err="1"/>
            <a:t>Lakehouse</a:t>
          </a:r>
          <a:r>
            <a:rPr lang="pt-BR" sz="1300" b="0" kern="1200" cap="none" spc="0" dirty="0"/>
            <a:t>:</a:t>
          </a:r>
          <a:br>
            <a:rPr lang="pt-BR" sz="1300" b="0" kern="1200" cap="none" spc="0" dirty="0"/>
          </a:br>
          <a:r>
            <a:rPr lang="pt-BR" sz="1300" b="0" kern="1200" cap="none" spc="0" dirty="0" err="1"/>
            <a:t>Minio</a:t>
          </a:r>
          <a:r>
            <a:rPr lang="pt-BR" sz="1300" b="0" kern="1200" cap="none" spc="0" dirty="0"/>
            <a:t> + Delta Lake </a:t>
          </a:r>
        </a:p>
      </dsp:txBody>
      <dsp:txXfrm rot="10800000">
        <a:off x="2157115" y="954020"/>
        <a:ext cx="3858732" cy="835971"/>
      </dsp:txXfrm>
    </dsp:sp>
    <dsp:sp modelId="{03DCE81D-C963-433A-B04C-98158F1FC586}">
      <dsp:nvSpPr>
        <dsp:cNvPr id="0" name=""/>
        <dsp:cNvSpPr/>
      </dsp:nvSpPr>
      <dsp:spPr>
        <a:xfrm>
          <a:off x="1908713" y="1008419"/>
          <a:ext cx="557997" cy="55799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4C2E8F-AA75-4870-8F19-E4571F4E9020}">
      <dsp:nvSpPr>
        <dsp:cNvPr id="0" name=""/>
        <dsp:cNvSpPr/>
      </dsp:nvSpPr>
      <dsp:spPr>
        <a:xfrm rot="10800000">
          <a:off x="1951725" y="1796638"/>
          <a:ext cx="4067725" cy="83597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89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u="sng" kern="1200" spc="0" dirty="0"/>
            <a:t>PROCESSAMENTO EM LOTE</a:t>
          </a:r>
          <a:br>
            <a:rPr lang="pt-BR" sz="1300" b="0" u="sng" kern="1200" spc="0" dirty="0"/>
          </a:br>
          <a:r>
            <a:rPr lang="pt-BR" sz="1300" b="0" kern="1200" cap="none" spc="0" dirty="0"/>
            <a:t>Orquestrador – </a:t>
          </a:r>
          <a:r>
            <a:rPr lang="pt-BR" sz="1300" b="0" kern="1200" cap="none" spc="0" dirty="0" err="1"/>
            <a:t>Airflow</a:t>
          </a:r>
          <a:br>
            <a:rPr lang="pt-BR" sz="1300" b="0" kern="1200" cap="none" spc="0" dirty="0"/>
          </a:br>
          <a:r>
            <a:rPr lang="pt-BR" sz="1300" b="0" kern="1200" cap="none" spc="0" dirty="0"/>
            <a:t>Processamento - </a:t>
          </a:r>
          <a:r>
            <a:rPr lang="pt-BR" sz="1300" b="0" kern="1200" cap="none" spc="0" dirty="0" err="1"/>
            <a:t>Pyspark</a:t>
          </a:r>
          <a:endParaRPr lang="pt-BR" sz="1300" b="0" u="sng" kern="1200" spc="0" dirty="0"/>
        </a:p>
      </dsp:txBody>
      <dsp:txXfrm rot="10800000">
        <a:off x="2160718" y="1796638"/>
        <a:ext cx="3858732" cy="835971"/>
      </dsp:txXfrm>
    </dsp:sp>
    <dsp:sp modelId="{A2BBA86F-5397-4EF7-B907-EE9307C4B10A}">
      <dsp:nvSpPr>
        <dsp:cNvPr id="0" name=""/>
        <dsp:cNvSpPr/>
      </dsp:nvSpPr>
      <dsp:spPr>
        <a:xfrm>
          <a:off x="1908713" y="1890788"/>
          <a:ext cx="557997" cy="55799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BC0C00-F3C8-4F08-ACC8-829A3920E643}">
      <dsp:nvSpPr>
        <dsp:cNvPr id="0" name=""/>
        <dsp:cNvSpPr/>
      </dsp:nvSpPr>
      <dsp:spPr>
        <a:xfrm rot="10800000">
          <a:off x="1953252" y="2632060"/>
          <a:ext cx="4067725" cy="88591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89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u="sng" kern="1200" spc="0" dirty="0"/>
            <a:t>PROCESSAMENTO STREAMING</a:t>
          </a:r>
          <a:br>
            <a:rPr lang="pt-BR" sz="1300" b="0" u="sng" kern="1200" spc="0" dirty="0"/>
          </a:br>
          <a:r>
            <a:rPr lang="pt-BR" sz="1300" b="0" kern="1200" cap="none" spc="0" dirty="0"/>
            <a:t>Buffer – Kafka</a:t>
          </a:r>
          <a:br>
            <a:rPr lang="pt-BR" sz="1300" b="0" kern="1200" cap="none" spc="0" dirty="0"/>
          </a:br>
          <a:r>
            <a:rPr lang="pt-BR" sz="1300" b="0" kern="1200" cap="none" spc="0" dirty="0"/>
            <a:t>Processamento- </a:t>
          </a:r>
          <a:r>
            <a:rPr lang="pt-BR" sz="1300" b="0" kern="1200" cap="none" spc="0" dirty="0" err="1"/>
            <a:t>Pyspark</a:t>
          </a:r>
          <a:r>
            <a:rPr lang="pt-BR" sz="1300" b="0" kern="1200" cap="none" spc="0" dirty="0"/>
            <a:t> streaming</a:t>
          </a:r>
        </a:p>
      </dsp:txBody>
      <dsp:txXfrm rot="10800000">
        <a:off x="2174730" y="2632060"/>
        <a:ext cx="3846247" cy="885912"/>
      </dsp:txXfrm>
    </dsp:sp>
    <dsp:sp modelId="{54E03F6E-72D0-4D3A-BF9E-E5763594B29A}">
      <dsp:nvSpPr>
        <dsp:cNvPr id="0" name=""/>
        <dsp:cNvSpPr/>
      </dsp:nvSpPr>
      <dsp:spPr>
        <a:xfrm>
          <a:off x="1908713" y="2768002"/>
          <a:ext cx="557997" cy="55799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E0F13DD-8848-4044-AE3F-3DB88ABA4938}">
      <dsp:nvSpPr>
        <dsp:cNvPr id="0" name=""/>
        <dsp:cNvSpPr/>
      </dsp:nvSpPr>
      <dsp:spPr>
        <a:xfrm rot="10800000">
          <a:off x="1949954" y="3522890"/>
          <a:ext cx="4067725" cy="876806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89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u="sng" kern="1200" spc="0" dirty="0"/>
            <a:t>DELIVERY</a:t>
          </a:r>
          <a:br>
            <a:rPr lang="pt-BR" sz="1300" b="0" u="sng" kern="1200" spc="0" dirty="0"/>
          </a:br>
          <a:r>
            <a:rPr lang="pt-BR" sz="1300" b="0" kern="1200" cap="none" spc="0" dirty="0"/>
            <a:t>DW – </a:t>
          </a:r>
          <a:r>
            <a:rPr lang="pt-BR" sz="1300" b="0" kern="1200" cap="none" spc="0" dirty="0" err="1"/>
            <a:t>Postgresql</a:t>
          </a:r>
          <a:br>
            <a:rPr lang="pt-BR" sz="1300" b="0" kern="1200" cap="none" spc="0" dirty="0"/>
          </a:br>
          <a:r>
            <a:rPr lang="pt-BR" sz="1300" b="0" kern="1200" cap="none" spc="0" dirty="0"/>
            <a:t>Federação – Trino</a:t>
          </a:r>
          <a:br>
            <a:rPr lang="pt-BR" sz="1300" b="0" kern="1200" cap="none" spc="0" dirty="0"/>
          </a:br>
          <a:r>
            <a:rPr lang="pt-BR" sz="1300" b="0" kern="1200" cap="none" spc="0" dirty="0"/>
            <a:t>API – </a:t>
          </a:r>
          <a:r>
            <a:rPr lang="pt-BR" sz="1300" b="0" kern="1200" cap="none" spc="0" dirty="0" err="1"/>
            <a:t>Fastapi</a:t>
          </a:r>
          <a:br>
            <a:rPr lang="pt-BR" sz="1300" b="0" kern="1200" cap="none" spc="0" dirty="0"/>
          </a:br>
          <a:r>
            <a:rPr lang="pt-BR" sz="1300" b="0" kern="1200" cap="none" spc="0" dirty="0"/>
            <a:t>Dashboards - </a:t>
          </a:r>
          <a:r>
            <a:rPr lang="pt-BR" sz="1300" b="0" kern="1200" cap="none" spc="0" dirty="0" err="1"/>
            <a:t>Metabase</a:t>
          </a:r>
          <a:endParaRPr lang="pt-BR" sz="1300" kern="1200" dirty="0"/>
        </a:p>
      </dsp:txBody>
      <dsp:txXfrm rot="10800000">
        <a:off x="2169155" y="3522890"/>
        <a:ext cx="3848524" cy="876806"/>
      </dsp:txXfrm>
    </dsp:sp>
    <dsp:sp modelId="{0A94536F-0A60-4D8F-9F84-4BEE42669E10}">
      <dsp:nvSpPr>
        <dsp:cNvPr id="0" name=""/>
        <dsp:cNvSpPr/>
      </dsp:nvSpPr>
      <dsp:spPr>
        <a:xfrm>
          <a:off x="1908713" y="3680695"/>
          <a:ext cx="557997" cy="557997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CAB02-526F-43A6-920C-BB6BE2118602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F17CB-D16F-4B19-B4DF-D5B3E30183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70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719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Luiza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99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Luiza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45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Luiza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96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06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202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77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67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1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5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7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image" Target="../media/image19.png"/><Relationship Id="rId10" Type="http://schemas.microsoft.com/office/2007/relationships/diagramDrawing" Target="../diagrams/drawing2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jpg"/><Relationship Id="rId7" Type="http://schemas.openxmlformats.org/officeDocument/2006/relationships/image" Target="../media/image34.png"/><Relationship Id="rId2" Type="http://schemas.openxmlformats.org/officeDocument/2006/relationships/hyperlink" Target="http://localhost:3000/dashboard/2-sptrans?letreiro_1=6000-10&amp;letreiro_linha=&amp;tab=5-near-real-time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jp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hyperlink" Target="http://localhost:3000/dashboard/2-sptrans?letreiro_1=6000-10&amp;letreiro_linha=&amp;tab=4-an%C3%A1lise-hist%C3%B3rica" TargetMode="Externa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058" descr="Ônibus em movimento">
            <a:extLst>
              <a:ext uri="{FF2B5EF4-FFF2-40B4-BE49-F238E27FC236}">
                <a16:creationId xmlns:a16="http://schemas.microsoft.com/office/drawing/2014/main" id="{6E65909B-7F74-F431-EB8A-58E9A5792C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8811" r="9091" b="14582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8D27E5-A753-C962-CD54-9BBA1CFAA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pt-BR" sz="6000" dirty="0">
                <a:solidFill>
                  <a:srgbClr val="FFFFFF"/>
                </a:solidFill>
              </a:rPr>
              <a:t>Monitoramento da Frota de Ônibus de SP</a:t>
            </a:r>
            <a:endParaRPr lang="pt-PT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9B6A44-653B-B8EA-9B32-1BB10FCB1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323425"/>
            <a:ext cx="7071360" cy="177257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pt-BR" sz="1500" dirty="0">
                <a:solidFill>
                  <a:srgbClr val="FFFFFF"/>
                </a:solidFill>
              </a:rPr>
              <a:t>Uma arquitetura para Análise histórica e Operacional da frota da SPTrans</a:t>
            </a:r>
          </a:p>
          <a:p>
            <a:pPr>
              <a:lnSpc>
                <a:spcPct val="120000"/>
              </a:lnSpc>
            </a:pPr>
            <a:endParaRPr lang="pt-BR" sz="1500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Guilherme Pereira Palmeira</a:t>
            </a: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Luiza Assis Pereira</a:t>
            </a:r>
          </a:p>
        </p:txBody>
      </p:sp>
    </p:spTree>
    <p:extLst>
      <p:ext uri="{BB962C8B-B14F-4D97-AF65-F5344CB8AC3E}">
        <p14:creationId xmlns:p14="http://schemas.microsoft.com/office/powerpoint/2010/main" val="46262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1885-36F5-4A46-6292-531BAB48E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, Ícone&#10;&#10;O conteúdo gerado por IA pode estar incorreto.">
            <a:extLst>
              <a:ext uri="{FF2B5EF4-FFF2-40B4-BE49-F238E27FC236}">
                <a16:creationId xmlns:a16="http://schemas.microsoft.com/office/drawing/2014/main" id="{4A6798DC-7193-6C02-C926-BD82A47CB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54" y="2463453"/>
            <a:ext cx="652644" cy="6526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2BC494-9FDA-91FE-0971-FFA978B9DA80}"/>
              </a:ext>
            </a:extLst>
          </p:cNvPr>
          <p:cNvSpPr txBox="1"/>
          <p:nvPr/>
        </p:nvSpPr>
        <p:spPr>
          <a:xfrm>
            <a:off x="2065903" y="2609840"/>
            <a:ext cx="132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/>
              <a:t>3 KPI</a:t>
            </a:r>
          </a:p>
        </p:txBody>
      </p:sp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05AAFE3F-600D-AFFA-CE51-9BCB41322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54" y="4108427"/>
            <a:ext cx="652644" cy="65264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1534AF-284C-10B2-B83D-F72FFFEC5B39}"/>
              </a:ext>
            </a:extLst>
          </p:cNvPr>
          <p:cNvSpPr txBox="1"/>
          <p:nvPr/>
        </p:nvSpPr>
        <p:spPr>
          <a:xfrm>
            <a:off x="2065903" y="3423111"/>
            <a:ext cx="239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 ARQUITETURA</a:t>
            </a:r>
            <a:endParaRPr lang="pt-BR" b="0" dirty="0"/>
          </a:p>
        </p:txBody>
      </p:sp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EC47FBCC-55EC-DD5D-CFCB-B14E4126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54" y="3285940"/>
            <a:ext cx="652644" cy="65264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A5EF3F1-A6C6-5F41-9564-985EE5F5C8D1}"/>
              </a:ext>
            </a:extLst>
          </p:cNvPr>
          <p:cNvSpPr txBox="1"/>
          <p:nvPr/>
        </p:nvSpPr>
        <p:spPr>
          <a:xfrm>
            <a:off x="2065903" y="4250083"/>
            <a:ext cx="393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2 PIPELINES (NRT e histórico)</a:t>
            </a:r>
          </a:p>
        </p:txBody>
      </p:sp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31D744DE-06B4-0A1A-D397-F5CA6CD37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54" y="4930913"/>
            <a:ext cx="652644" cy="65264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C0EB481-5A42-FC39-34B1-955F0F38B475}"/>
              </a:ext>
            </a:extLst>
          </p:cNvPr>
          <p:cNvSpPr txBox="1"/>
          <p:nvPr/>
        </p:nvSpPr>
        <p:spPr>
          <a:xfrm>
            <a:off x="2065903" y="5072569"/>
            <a:ext cx="2242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2 DASHBOARDS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9C19E603-8F52-9999-D0D8-8B0FE5016A51}"/>
              </a:ext>
            </a:extLst>
          </p:cNvPr>
          <p:cNvSpPr txBox="1">
            <a:spLocks/>
          </p:cNvSpPr>
          <p:nvPr/>
        </p:nvSpPr>
        <p:spPr>
          <a:xfrm>
            <a:off x="521208" y="642723"/>
            <a:ext cx="6684264" cy="536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PT" sz="3200" dirty="0"/>
              <a:t>Resumo</a:t>
            </a:r>
            <a:endParaRPr lang="en-US" sz="3200" dirty="0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0E4EE5E0-2472-EE0E-B368-94D98A183CA1}"/>
              </a:ext>
            </a:extLst>
          </p:cNvPr>
          <p:cNvSpPr txBox="1">
            <a:spLocks/>
          </p:cNvSpPr>
          <p:nvPr/>
        </p:nvSpPr>
        <p:spPr>
          <a:xfrm>
            <a:off x="1693602" y="1575063"/>
            <a:ext cx="2628098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pt-BR" sz="1600" dirty="0"/>
              <a:t>Entregas</a:t>
            </a:r>
            <a:endParaRPr lang="pt-PT" sz="1400" b="0" dirty="0"/>
          </a:p>
        </p:txBody>
      </p:sp>
      <p:sp>
        <p:nvSpPr>
          <p:cNvPr id="29" name="Subtítulo 2">
            <a:extLst>
              <a:ext uri="{FF2B5EF4-FFF2-40B4-BE49-F238E27FC236}">
                <a16:creationId xmlns:a16="http://schemas.microsoft.com/office/drawing/2014/main" id="{2AE19C57-4016-5FF0-CBC7-024CBD3D709C}"/>
              </a:ext>
            </a:extLst>
          </p:cNvPr>
          <p:cNvSpPr txBox="1">
            <a:spLocks/>
          </p:cNvSpPr>
          <p:nvPr/>
        </p:nvSpPr>
        <p:spPr>
          <a:xfrm>
            <a:off x="6764933" y="1560961"/>
            <a:ext cx="2492939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pt-BR" sz="1600" dirty="0"/>
              <a:t>FERRAMENTAS</a:t>
            </a:r>
            <a:endParaRPr lang="pt-PT" sz="1400" b="0" dirty="0"/>
          </a:p>
        </p:txBody>
      </p:sp>
      <p:graphicFrame>
        <p:nvGraphicFramePr>
          <p:cNvPr id="30" name="Diagrama 29">
            <a:extLst>
              <a:ext uri="{FF2B5EF4-FFF2-40B4-BE49-F238E27FC236}">
                <a16:creationId xmlns:a16="http://schemas.microsoft.com/office/drawing/2014/main" id="{CC64B67D-763C-B4A7-5BF2-4B4F1402D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627513"/>
              </p:ext>
            </p:extLst>
          </p:nvPr>
        </p:nvGraphicFramePr>
        <p:xfrm>
          <a:off x="4321700" y="1908315"/>
          <a:ext cx="9183954" cy="4400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7429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0C3AEF-DE80-C15A-7296-A9C460D9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379C3D6A-3801-FDC9-AF05-484FA80D5ABA}"/>
              </a:ext>
            </a:extLst>
          </p:cNvPr>
          <p:cNvSpPr txBox="1">
            <a:spLocks/>
          </p:cNvSpPr>
          <p:nvPr/>
        </p:nvSpPr>
        <p:spPr>
          <a:xfrm>
            <a:off x="4498629" y="1917868"/>
            <a:ext cx="3878141" cy="369519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1400" b="0" u="sng" spc="0" dirty="0"/>
              <a:t>Ingestão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API Olho Vivo SP Trans</a:t>
            </a:r>
          </a:p>
          <a:p>
            <a:pPr marL="18000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Arquivos estáticos GTFS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Ingestão de dados – </a:t>
            </a:r>
            <a:r>
              <a:rPr lang="pt-BR" sz="1400" b="0" cap="none" spc="0" dirty="0" err="1"/>
              <a:t>Nifi</a:t>
            </a:r>
            <a:endParaRPr lang="pt-BR" sz="1400" b="0" u="sng" cap="none" spc="0" dirty="0"/>
          </a:p>
          <a:p>
            <a:pPr>
              <a:spcBef>
                <a:spcPts val="0"/>
              </a:spcBef>
            </a:pPr>
            <a:endParaRPr lang="pt-BR" sz="1400" b="0" u="sng" spc="0" dirty="0"/>
          </a:p>
          <a:p>
            <a:pPr>
              <a:spcBef>
                <a:spcPts val="0"/>
              </a:spcBef>
            </a:pPr>
            <a:r>
              <a:rPr lang="pt-BR" sz="1400" b="0" u="sng" spc="0" dirty="0"/>
              <a:t>Armazenamento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Data </a:t>
            </a:r>
            <a:r>
              <a:rPr lang="pt-BR" sz="1400" b="0" cap="none" spc="0" dirty="0" err="1"/>
              <a:t>Lakehouse</a:t>
            </a:r>
            <a:r>
              <a:rPr lang="pt-BR" sz="1400" b="0" cap="none" spc="0" dirty="0"/>
              <a:t> - </a:t>
            </a:r>
            <a:r>
              <a:rPr lang="pt-BR" sz="1400" b="0" cap="none" spc="0" dirty="0" err="1"/>
              <a:t>Minio</a:t>
            </a:r>
            <a:r>
              <a:rPr lang="pt-BR" sz="1400" b="0" cap="none" spc="0" dirty="0"/>
              <a:t> + Delta Lake </a:t>
            </a:r>
          </a:p>
          <a:p>
            <a:pPr>
              <a:spcBef>
                <a:spcPts val="0"/>
              </a:spcBef>
            </a:pPr>
            <a:endParaRPr lang="pt-BR" sz="1400" b="0" u="sng" spc="0" dirty="0"/>
          </a:p>
          <a:p>
            <a:pPr>
              <a:spcBef>
                <a:spcPts val="0"/>
              </a:spcBef>
            </a:pPr>
            <a:r>
              <a:rPr lang="pt-BR" sz="1400" b="0" u="sng" spc="0" dirty="0"/>
              <a:t>Processamento em lote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Orquestrador - </a:t>
            </a:r>
            <a:r>
              <a:rPr lang="pt-BR" sz="1400" b="0" cap="none" spc="0" dirty="0" err="1"/>
              <a:t>Airflow</a:t>
            </a:r>
            <a:endParaRPr lang="pt-BR" sz="1400" b="0" cap="none" spc="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Processamento - </a:t>
            </a:r>
            <a:r>
              <a:rPr lang="pt-BR" sz="1400" b="0" cap="none" spc="0" dirty="0" err="1"/>
              <a:t>Pyspark</a:t>
            </a:r>
            <a:endParaRPr lang="pt-BR" sz="1400" b="0" cap="none" spc="0" dirty="0"/>
          </a:p>
        </p:txBody>
      </p:sp>
      <p:pic>
        <p:nvPicPr>
          <p:cNvPr id="6" name="Imagem 5" descr="Logotipo, Ícone&#10;&#10;O conteúdo gerado por IA pode estar incorreto.">
            <a:extLst>
              <a:ext uri="{FF2B5EF4-FFF2-40B4-BE49-F238E27FC236}">
                <a16:creationId xmlns:a16="http://schemas.microsoft.com/office/drawing/2014/main" id="{7A1D8D9B-9E49-81CC-90F7-C883BE9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3" y="2066620"/>
            <a:ext cx="360000" cy="360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479A72A-D12C-1EAB-49A9-F5EA4B951476}"/>
              </a:ext>
            </a:extLst>
          </p:cNvPr>
          <p:cNvSpPr txBox="1"/>
          <p:nvPr/>
        </p:nvSpPr>
        <p:spPr>
          <a:xfrm>
            <a:off x="988404" y="2099982"/>
            <a:ext cx="883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/>
              <a:t>3 KPI</a:t>
            </a:r>
          </a:p>
        </p:txBody>
      </p:sp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2F43FAB4-82FB-8F68-227F-0BB1BA2EC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4" y="3049610"/>
            <a:ext cx="360000" cy="360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4125D60-DAE6-A318-35CB-6D13FF52E3FF}"/>
              </a:ext>
            </a:extLst>
          </p:cNvPr>
          <p:cNvSpPr txBox="1"/>
          <p:nvPr/>
        </p:nvSpPr>
        <p:spPr>
          <a:xfrm>
            <a:off x="988404" y="2576735"/>
            <a:ext cx="1599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1</a:t>
            </a:r>
            <a:r>
              <a:rPr lang="pt-BR" dirty="0"/>
              <a:t> </a:t>
            </a:r>
            <a:r>
              <a:rPr lang="pt-BR" sz="1400" dirty="0"/>
              <a:t>ARQUITETURA</a:t>
            </a:r>
            <a:endParaRPr lang="pt-BR" sz="1800" b="0" dirty="0"/>
          </a:p>
        </p:txBody>
      </p:sp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E7BDDA6E-25E4-25CF-38F3-2F72D1C0E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7" y="2616131"/>
            <a:ext cx="360000" cy="3600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BEBEB9A-FF4B-75F9-DC16-7B1B9F865306}"/>
              </a:ext>
            </a:extLst>
          </p:cNvPr>
          <p:cNvSpPr txBox="1"/>
          <p:nvPr/>
        </p:nvSpPr>
        <p:spPr>
          <a:xfrm>
            <a:off x="988405" y="3063673"/>
            <a:ext cx="2628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2 PIPELINES (NRT e histórico)</a:t>
            </a:r>
          </a:p>
        </p:txBody>
      </p:sp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D857E89E-6BB8-3F8F-501E-2E14AC5E5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3" y="3585463"/>
            <a:ext cx="360000" cy="360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738B596-4081-B449-3403-54F75DA5EEEF}"/>
              </a:ext>
            </a:extLst>
          </p:cNvPr>
          <p:cNvSpPr txBox="1"/>
          <p:nvPr/>
        </p:nvSpPr>
        <p:spPr>
          <a:xfrm>
            <a:off x="988405" y="3591795"/>
            <a:ext cx="149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2 DASHBOARDS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9F7944F8-68C5-CA05-1261-DDE87F0D8B75}"/>
              </a:ext>
            </a:extLst>
          </p:cNvPr>
          <p:cNvSpPr txBox="1">
            <a:spLocks/>
          </p:cNvSpPr>
          <p:nvPr/>
        </p:nvSpPr>
        <p:spPr>
          <a:xfrm>
            <a:off x="521208" y="642723"/>
            <a:ext cx="6684264" cy="536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PT" sz="3200"/>
              <a:t>Resumo</a:t>
            </a:r>
            <a:endParaRPr lang="en-US" sz="3200" dirty="0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B631A83A-B012-1051-8386-35464A284DC2}"/>
              </a:ext>
            </a:extLst>
          </p:cNvPr>
          <p:cNvSpPr txBox="1">
            <a:spLocks/>
          </p:cNvSpPr>
          <p:nvPr/>
        </p:nvSpPr>
        <p:spPr>
          <a:xfrm>
            <a:off x="552027" y="1419576"/>
            <a:ext cx="2628098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1600" dirty="0"/>
              <a:t>Entregas</a:t>
            </a:r>
            <a:endParaRPr lang="pt-PT" sz="1400" b="0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A67DD061-AE2E-D444-0F0F-C4B4EC5578A4}"/>
              </a:ext>
            </a:extLst>
          </p:cNvPr>
          <p:cNvSpPr txBox="1">
            <a:spLocks/>
          </p:cNvSpPr>
          <p:nvPr/>
        </p:nvSpPr>
        <p:spPr>
          <a:xfrm>
            <a:off x="7929034" y="1898088"/>
            <a:ext cx="4034338" cy="369519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1400" b="0" u="sng" spc="0" dirty="0"/>
              <a:t>Processamento Streaming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Buffer - </a:t>
            </a:r>
            <a:r>
              <a:rPr lang="pt-BR" sz="1400" b="0" cap="none" spc="0" dirty="0" err="1"/>
              <a:t>kafka</a:t>
            </a:r>
            <a:endParaRPr lang="pt-BR" sz="1400" b="0" cap="none" spc="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Processamento- </a:t>
            </a:r>
            <a:r>
              <a:rPr lang="pt-BR" sz="1400" b="0" cap="none" spc="0" dirty="0" err="1"/>
              <a:t>Pyspark</a:t>
            </a:r>
            <a:r>
              <a:rPr lang="pt-BR" sz="1400" b="0" cap="none" spc="0" dirty="0"/>
              <a:t> streaming</a:t>
            </a:r>
          </a:p>
          <a:p>
            <a:pPr>
              <a:spcBef>
                <a:spcPts val="0"/>
              </a:spcBef>
            </a:pPr>
            <a:endParaRPr lang="pt-BR" sz="500" b="0" spc="0" dirty="0"/>
          </a:p>
          <a:p>
            <a:pPr>
              <a:spcBef>
                <a:spcPts val="0"/>
              </a:spcBef>
            </a:pPr>
            <a:r>
              <a:rPr lang="pt-BR" sz="1400" b="0" u="sng" spc="0" dirty="0"/>
              <a:t>DELIVERY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DW - </a:t>
            </a:r>
            <a:r>
              <a:rPr lang="pt-BR" sz="1400" b="0" cap="none" spc="0" dirty="0" err="1"/>
              <a:t>Postgresql</a:t>
            </a:r>
            <a:endParaRPr lang="pt-BR" sz="1400" b="0" cap="none" spc="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Federação - Trino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API - </a:t>
            </a:r>
            <a:r>
              <a:rPr lang="pt-BR" sz="1400" b="0" cap="none" spc="0" dirty="0" err="1"/>
              <a:t>Fastapi</a:t>
            </a:r>
            <a:endParaRPr lang="pt-BR" sz="1400" b="0" cap="none" spc="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Dashboards - </a:t>
            </a:r>
            <a:r>
              <a:rPr lang="pt-BR" sz="1400" b="0" cap="none" spc="0" dirty="0" err="1"/>
              <a:t>Metabase</a:t>
            </a:r>
            <a:endParaRPr lang="pt-PT" sz="1400" b="0" cap="none" spc="0" dirty="0"/>
          </a:p>
        </p:txBody>
      </p:sp>
      <p:sp>
        <p:nvSpPr>
          <p:cNvPr id="29" name="Subtítulo 2">
            <a:extLst>
              <a:ext uri="{FF2B5EF4-FFF2-40B4-BE49-F238E27FC236}">
                <a16:creationId xmlns:a16="http://schemas.microsoft.com/office/drawing/2014/main" id="{2DF6F25B-86C5-5B3D-6CEC-ECCFC552B4C4}"/>
              </a:ext>
            </a:extLst>
          </p:cNvPr>
          <p:cNvSpPr txBox="1">
            <a:spLocks/>
          </p:cNvSpPr>
          <p:nvPr/>
        </p:nvSpPr>
        <p:spPr>
          <a:xfrm>
            <a:off x="4422424" y="1343855"/>
            <a:ext cx="2492939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1600" dirty="0"/>
              <a:t>FERRAMENTAS</a:t>
            </a:r>
            <a:endParaRPr lang="pt-PT" sz="1400" b="0" dirty="0"/>
          </a:p>
        </p:txBody>
      </p:sp>
    </p:spTree>
    <p:extLst>
      <p:ext uri="{BB962C8B-B14F-4D97-AF65-F5344CB8AC3E}">
        <p14:creationId xmlns:p14="http://schemas.microsoft.com/office/powerpoint/2010/main" val="368671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66FE3-A59A-6CD1-E378-2A9CFB9C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ntos de interrogação infinitos na renderização 3D">
            <a:extLst>
              <a:ext uri="{FF2B5EF4-FFF2-40B4-BE49-F238E27FC236}">
                <a16:creationId xmlns:a16="http://schemas.microsoft.com/office/drawing/2014/main" id="{B26D5B2C-C6F2-E5B2-1054-639AA7BA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B6C4F3-BF5E-7697-2F9C-6DB063D57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4348481"/>
          </a:xfrm>
          <a:solidFill>
            <a:schemeClr val="bg1">
              <a:alpha val="45000"/>
            </a:schemeClr>
          </a:solidFill>
        </p:spPr>
        <p:txBody>
          <a:bodyPr anchor="t">
            <a:normAutofit/>
          </a:bodyPr>
          <a:lstStyle/>
          <a:p>
            <a:r>
              <a:rPr lang="pt-PT" sz="4800" dirty="0"/>
              <a:t>Perguntas ?</a:t>
            </a:r>
          </a:p>
        </p:txBody>
      </p:sp>
    </p:spTree>
    <p:extLst>
      <p:ext uri="{BB962C8B-B14F-4D97-AF65-F5344CB8AC3E}">
        <p14:creationId xmlns:p14="http://schemas.microsoft.com/office/powerpoint/2010/main" val="154646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384E43-297D-5035-B7E2-0B870BC3C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4651C-1A96-198E-D03B-B9EF3BFBB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78" y="204216"/>
            <a:ext cx="6675120" cy="552451"/>
          </a:xfrm>
        </p:spPr>
        <p:txBody>
          <a:bodyPr>
            <a:normAutofit/>
          </a:bodyPr>
          <a:lstStyle/>
          <a:p>
            <a:r>
              <a:rPr lang="pt-PT" sz="2800" dirty="0"/>
              <a:t>Regras de 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34EBCB-EEB3-F513-FEB1-EA40EC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78" y="1166187"/>
            <a:ext cx="11747243" cy="5304061"/>
          </a:xfrm>
        </p:spPr>
        <p:txBody>
          <a:bodyPr anchor="t">
            <a:normAutofit fontScale="47500" lnSpcReduction="20000"/>
          </a:bodyPr>
          <a:lstStyle/>
          <a:p>
            <a:r>
              <a:rPr lang="pt-BR" sz="2600" dirty="0"/>
              <a:t>Limpeza de outliners:</a:t>
            </a:r>
          </a:p>
          <a:p>
            <a:r>
              <a:rPr lang="pt-BR" sz="2600" b="0" dirty="0"/>
              <a:t>1) O intervalo entre a última posição persistida e a posição recebida da SPTRANS deve ser &gt; 10 segundos;</a:t>
            </a:r>
          </a:p>
          <a:p>
            <a:r>
              <a:rPr lang="pt-BR" sz="2600" b="0" dirty="0"/>
              <a:t>2) Calculo da Velocidade em km/h -&gt; Velocidade em km/h = (Distancia em metros / Tempo) * 3.6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Distancia em metros: metros por segundo calculado pela função de </a:t>
            </a:r>
            <a:r>
              <a:rPr lang="pt-BR" sz="2600" i="1" dirty="0"/>
              <a:t>haversine</a:t>
            </a:r>
            <a:r>
              <a:rPr lang="pt-BR" sz="2600" dirty="0"/>
              <a:t> com: a posição atual recebida da sptrans e última posição do ônibus que está persistida;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Tempo: diferença entre data/hora da posição anterior e da posição atual;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Velocidade em km/h: dividimos a distancia pelo tempo e multiplicamos por 3.6 para converter metros em km/h.</a:t>
            </a:r>
          </a:p>
          <a:p>
            <a:r>
              <a:rPr lang="pt-BR" sz="2600" b="0" dirty="0"/>
              <a:t>3) Retira ônibus com velocidades calculadas &gt; 80km/h.</a:t>
            </a:r>
          </a:p>
          <a:p>
            <a:endParaRPr lang="pt-BR" sz="2600" b="0" dirty="0"/>
          </a:p>
          <a:p>
            <a:r>
              <a:rPr lang="pt-BR" sz="2600" dirty="0"/>
              <a:t>Cálculo de velocidade média/operacional:</a:t>
            </a:r>
          </a:p>
          <a:p>
            <a:r>
              <a:rPr lang="pt-BR" sz="2600" b="0" dirty="0"/>
              <a:t>1) Retira velocidades menores que 5km/h;</a:t>
            </a:r>
          </a:p>
          <a:p>
            <a:r>
              <a:rPr lang="pt-BR" sz="2600" b="0" dirty="0"/>
              <a:t>2) Utiliza o Percentil 85 aproximado, excluindo os ônibus mais lentos e calculando média dos 15% mais rápidos.</a:t>
            </a:r>
          </a:p>
          <a:p>
            <a:endParaRPr lang="pt-BR" sz="2600" b="0" dirty="0"/>
          </a:p>
          <a:p>
            <a:r>
              <a:rPr lang="pt-BR" sz="2600" dirty="0"/>
              <a:t>Cálculo de ônibus parados/congestionados:</a:t>
            </a:r>
          </a:p>
          <a:p>
            <a:r>
              <a:rPr lang="pt-BR" sz="2600" b="0" dirty="0"/>
              <a:t>1) Velocidade Média (Percentil 85) menor que 2km/h;</a:t>
            </a:r>
          </a:p>
          <a:p>
            <a:r>
              <a:rPr lang="pt-BR" sz="2600" b="0" dirty="0"/>
              <a:t>2) Fora do horário da madrugada (01:00 - 04:00)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9328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9E350C-C8EF-C9E3-7D9A-8C5D06B30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58341"/>
            <a:ext cx="5745480" cy="7323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Amostra dashboard NRT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0C00676-4BCB-87A8-70E5-58558F2B0EBB}"/>
              </a:ext>
            </a:extLst>
          </p:cNvPr>
          <p:cNvGrpSpPr/>
          <p:nvPr/>
        </p:nvGrpSpPr>
        <p:grpSpPr>
          <a:xfrm>
            <a:off x="2735580" y="670560"/>
            <a:ext cx="6720840" cy="6858000"/>
            <a:chOff x="2735580" y="670560"/>
            <a:chExt cx="6720840" cy="6858000"/>
          </a:xfrm>
        </p:grpSpPr>
        <p:pic>
          <p:nvPicPr>
            <p:cNvPr id="6" name="Imagem 5" descr="Interface gráfica do usuário, Gráfico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0F2A4431-CADF-6D70-91DE-13AF72545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0" y="670560"/>
              <a:ext cx="6477000" cy="2646461"/>
            </a:xfrm>
            <a:prstGeom prst="rect">
              <a:avLst/>
            </a:prstGeom>
          </p:spPr>
        </p:pic>
        <p:pic>
          <p:nvPicPr>
            <p:cNvPr id="8" name="Imagem 7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EDE4EADA-2B88-0DEA-9258-F92F3CC5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3326499"/>
              <a:ext cx="6720840" cy="2205275"/>
            </a:xfrm>
            <a:prstGeom prst="rect">
              <a:avLst/>
            </a:prstGeom>
          </p:spPr>
        </p:pic>
        <p:pic>
          <p:nvPicPr>
            <p:cNvPr id="10" name="Imagem 9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A86EE85B-821D-CBED-7556-000C2C36A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5323284"/>
              <a:ext cx="6720840" cy="2205276"/>
            </a:xfrm>
            <a:prstGeom prst="rect">
              <a:avLst/>
            </a:prstGeom>
          </p:spPr>
        </p:pic>
      </p:grpSp>
      <p:sp>
        <p:nvSpPr>
          <p:cNvPr id="11" name="Subtítulo 2">
            <a:extLst>
              <a:ext uri="{FF2B5EF4-FFF2-40B4-BE49-F238E27FC236}">
                <a16:creationId xmlns:a16="http://schemas.microsoft.com/office/drawing/2014/main" id="{862AE610-13B0-7BF9-DCAE-8868391BF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90642"/>
            <a:ext cx="3825240" cy="670560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6" action="ppaction://hlinksldjump"/>
            <a:extLst>
              <a:ext uri="{FF2B5EF4-FFF2-40B4-BE49-F238E27FC236}">
                <a16:creationId xmlns:a16="http://schemas.microsoft.com/office/drawing/2014/main" id="{1FB71CA6-10C4-82DA-C601-3B497A19D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43F1B9-B1C8-C3C6-739A-EB4940282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12A2BFC-F910-6DBA-5BA9-9713118CA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6444996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Amostra dashboard Análise Histórica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87538FB-CBF0-57CD-9457-91C5D8A38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83201"/>
            <a:ext cx="3825240" cy="774799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2" action="ppaction://hlinksldjump"/>
            <a:extLst>
              <a:ext uri="{FF2B5EF4-FFF2-40B4-BE49-F238E27FC236}">
                <a16:creationId xmlns:a16="http://schemas.microsoft.com/office/drawing/2014/main" id="{ADCAB45C-9F9A-93EC-9BB9-40AA38AB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C5A797B-C733-E568-E190-2129EDA40A41}"/>
              </a:ext>
            </a:extLst>
          </p:cNvPr>
          <p:cNvGrpSpPr/>
          <p:nvPr/>
        </p:nvGrpSpPr>
        <p:grpSpPr>
          <a:xfrm>
            <a:off x="2019300" y="774799"/>
            <a:ext cx="8153400" cy="5866626"/>
            <a:chOff x="2019300" y="774799"/>
            <a:chExt cx="8153400" cy="5866626"/>
          </a:xfrm>
        </p:grpSpPr>
        <p:pic>
          <p:nvPicPr>
            <p:cNvPr id="3" name="Imagem 2" descr="Interface gráfica do usuário, Aplicativo, Tabela, Excel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50660DC5-1374-3F5A-DB54-16117E5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774799"/>
              <a:ext cx="8153400" cy="3331428"/>
            </a:xfrm>
            <a:prstGeom prst="rect">
              <a:avLst/>
            </a:prstGeom>
          </p:spPr>
        </p:pic>
        <p:pic>
          <p:nvPicPr>
            <p:cNvPr id="7" name="Imagem 6" descr="Interface gráfica do usuário, Aplicativo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96730521-AA21-94FA-29EE-C1A09DCA1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4106227"/>
              <a:ext cx="8153400" cy="2535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28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CEDC3A14-04E7-14BA-A90D-03AE86FBF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8474964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Camada Bronze (</a:t>
            </a:r>
            <a:r>
              <a:rPr lang="en-US" sz="2800" dirty="0" err="1"/>
              <a:t>Retorno</a:t>
            </a:r>
            <a:r>
              <a:rPr lang="en-US" sz="2800" dirty="0"/>
              <a:t> API /</a:t>
            </a:r>
            <a:r>
              <a:rPr lang="en-US" sz="2800" dirty="0" err="1"/>
              <a:t>Posicao</a:t>
            </a:r>
            <a:r>
              <a:rPr lang="en-US" sz="2800" dirty="0"/>
              <a:t> da SPTrans)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DE032B7-F64C-C84B-10BA-1875FB9043A9}"/>
              </a:ext>
            </a:extLst>
          </p:cNvPr>
          <p:cNvSpPr txBox="1"/>
          <p:nvPr/>
        </p:nvSpPr>
        <p:spPr>
          <a:xfrm>
            <a:off x="1520190" y="948690"/>
            <a:ext cx="311581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{</a:t>
            </a:r>
          </a:p>
          <a:p>
            <a:r>
              <a:rPr lang="pt-PT" sz="1400" dirty="0"/>
              <a:t>  "hr": "16:59",</a:t>
            </a:r>
          </a:p>
          <a:p>
            <a:r>
              <a:rPr lang="pt-PT" sz="1400" dirty="0"/>
              <a:t>  </a:t>
            </a:r>
            <a:r>
              <a:rPr lang="pt-PT" sz="1400" dirty="0">
                <a:highlight>
                  <a:srgbClr val="FFFF00"/>
                </a:highlight>
              </a:rPr>
              <a:t>"l"</a:t>
            </a:r>
            <a:r>
              <a:rPr lang="pt-PT" sz="1400" dirty="0"/>
              <a:t>: [</a:t>
            </a:r>
          </a:p>
          <a:p>
            <a:r>
              <a:rPr lang="pt-PT" sz="1400" dirty="0"/>
              <a:t>    {</a:t>
            </a:r>
          </a:p>
          <a:p>
            <a:r>
              <a:rPr lang="pt-PT" sz="1400" dirty="0"/>
              <a:t>      "c": "9785-10",</a:t>
            </a:r>
          </a:p>
          <a:p>
            <a:r>
              <a:rPr lang="pt-PT" sz="1400" dirty="0"/>
              <a:t>      "cl": 33596,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sl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"lt0": "METRÔ BARRA FUNDA",</a:t>
            </a:r>
          </a:p>
          <a:p>
            <a:r>
              <a:rPr lang="pt-PT" sz="1400" dirty="0"/>
              <a:t>      "lt1": "VL. TEREZINHA",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qv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</a:t>
            </a:r>
            <a:r>
              <a:rPr lang="pt-PT" sz="1400" dirty="0">
                <a:highlight>
                  <a:srgbClr val="FFFF00"/>
                </a:highlight>
              </a:rPr>
              <a:t>"vs"</a:t>
            </a:r>
            <a:r>
              <a:rPr lang="pt-PT" sz="1400" dirty="0"/>
              <a:t>: [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16236,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"2025-11-04T19:58:32Z",</a:t>
            </a:r>
          </a:p>
          <a:p>
            <a:r>
              <a:rPr lang="pt-PT" sz="1400" dirty="0"/>
              <a:t>          "py": -23.5246085,</a:t>
            </a:r>
          </a:p>
          <a:p>
            <a:r>
              <a:rPr lang="pt-PT" sz="1400" dirty="0"/>
              <a:t>          "px": -46.670619</a:t>
            </a:r>
          </a:p>
          <a:p>
            <a:r>
              <a:rPr lang="pt-PT" sz="1400" dirty="0"/>
              <a:t>        },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16462,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"2025-11-04T19:58:52Z",</a:t>
            </a:r>
          </a:p>
          <a:p>
            <a:r>
              <a:rPr lang="pt-PT" sz="1400" dirty="0"/>
              <a:t>          "py": -23.4677349,</a:t>
            </a:r>
          </a:p>
          <a:p>
            <a:r>
              <a:rPr lang="pt-PT" sz="1400" dirty="0"/>
              <a:t>          "px": -46.6978880</a:t>
            </a:r>
          </a:p>
          <a:p>
            <a:r>
              <a:rPr lang="pt-PT" sz="1400" dirty="0"/>
              <a:t>        }</a:t>
            </a:r>
          </a:p>
          <a:p>
            <a:r>
              <a:rPr lang="pt-PT" sz="1400" dirty="0"/>
              <a:t>     ]</a:t>
            </a:r>
          </a:p>
          <a:p>
            <a:r>
              <a:rPr lang="pt-PT" sz="1400" dirty="0"/>
              <a:t> },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0EEC224-6078-1B22-949A-3D60DB19CF1C}"/>
              </a:ext>
            </a:extLst>
          </p:cNvPr>
          <p:cNvSpPr txBox="1"/>
          <p:nvPr/>
        </p:nvSpPr>
        <p:spPr>
          <a:xfrm>
            <a:off x="6585966" y="975502"/>
            <a:ext cx="311581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    {</a:t>
            </a:r>
          </a:p>
          <a:p>
            <a:r>
              <a:rPr lang="pt-PT" sz="1400" dirty="0"/>
              <a:t>      "c": "637A-10",</a:t>
            </a:r>
          </a:p>
          <a:p>
            <a:r>
              <a:rPr lang="pt-PT" sz="1400" dirty="0"/>
              <a:t>      "cl": 185,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sl</a:t>
            </a:r>
            <a:r>
              <a:rPr lang="pt-PT" sz="1400" dirty="0"/>
              <a:t>": 1,</a:t>
            </a:r>
          </a:p>
          <a:p>
            <a:r>
              <a:rPr lang="pt-PT" sz="1400" dirty="0"/>
              <a:t>      "lt0": "TERM. PINHEIROS",</a:t>
            </a:r>
          </a:p>
          <a:p>
            <a:r>
              <a:rPr lang="pt-PT" sz="1400" dirty="0"/>
              <a:t>      "lt1": "TERM. JD. ÂNGELA",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qv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</a:t>
            </a:r>
            <a:r>
              <a:rPr lang="pt-PT" sz="1400" dirty="0">
                <a:highlight>
                  <a:srgbClr val="FFFF00"/>
                </a:highlight>
              </a:rPr>
              <a:t>"vs"</a:t>
            </a:r>
            <a:r>
              <a:rPr lang="pt-PT" sz="1400" dirty="0"/>
              <a:t>: [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73302,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"2025-11-04T19:58:38Z",</a:t>
            </a:r>
          </a:p>
          <a:p>
            <a:r>
              <a:rPr lang="pt-PT" sz="1400" dirty="0"/>
              <a:t>          "py": -23.672203,</a:t>
            </a:r>
          </a:p>
          <a:p>
            <a:r>
              <a:rPr lang="pt-PT" sz="1400" dirty="0"/>
              <a:t>          "px": -46.7421475</a:t>
            </a:r>
          </a:p>
          <a:p>
            <a:r>
              <a:rPr lang="pt-PT" sz="1400" dirty="0"/>
              <a:t>        },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73845,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"2025-11-04T19:58:45Z",</a:t>
            </a:r>
          </a:p>
          <a:p>
            <a:r>
              <a:rPr lang="pt-PT" sz="1400" dirty="0"/>
              <a:t>          "py": -23.60824025,</a:t>
            </a:r>
          </a:p>
          <a:p>
            <a:r>
              <a:rPr lang="pt-PT" sz="1400" dirty="0"/>
              <a:t>          "px": -46.6974405</a:t>
            </a:r>
          </a:p>
          <a:p>
            <a:r>
              <a:rPr lang="pt-PT" sz="1400" dirty="0"/>
              <a:t>         }</a:t>
            </a:r>
          </a:p>
          <a:p>
            <a:r>
              <a:rPr lang="pt-PT" sz="1400" dirty="0"/>
              <a:t>      ]</a:t>
            </a:r>
          </a:p>
          <a:p>
            <a:r>
              <a:rPr lang="pt-PT" sz="1400" dirty="0"/>
              <a:t>    }</a:t>
            </a:r>
          </a:p>
          <a:p>
            <a:r>
              <a:rPr lang="pt-PT" sz="1400" dirty="0"/>
              <a:t>  ]</a:t>
            </a:r>
          </a:p>
          <a:p>
            <a:r>
              <a:rPr lang="pt-PT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1481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7ED148-2465-92A5-1AE3-1CC210D5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3CB0FB6-1535-6590-919D-E7EC7E91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64" y="963238"/>
            <a:ext cx="5283789" cy="55816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1CC3785-429B-B29F-8785-D546859B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7" y="1672375"/>
            <a:ext cx="4698185" cy="416337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7A686DD3-5BE9-0AD5-0AC0-91B618230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7249668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Camadas Silver, Gold e Entrega de Dados</a:t>
            </a:r>
          </a:p>
        </p:txBody>
      </p:sp>
    </p:spTree>
    <p:extLst>
      <p:ext uri="{BB962C8B-B14F-4D97-AF65-F5344CB8AC3E}">
        <p14:creationId xmlns:p14="http://schemas.microsoft.com/office/powerpoint/2010/main" val="22801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4FD8E-A1DC-38AF-0995-46BD7FE7C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62" y="610451"/>
            <a:ext cx="6558871" cy="552451"/>
          </a:xfrm>
        </p:spPr>
        <p:txBody>
          <a:bodyPr>
            <a:noAutofit/>
          </a:bodyPr>
          <a:lstStyle/>
          <a:p>
            <a:r>
              <a:rPr lang="pt-PT" sz="3200" dirty="0"/>
              <a:t>SPTrans - Contexto de Negócio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C4E4CB-14BB-7A33-633C-C816F8C76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6" y="1813871"/>
            <a:ext cx="6732607" cy="4285178"/>
          </a:xfrm>
        </p:spPr>
        <p:txBody>
          <a:bodyPr anchor="t"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A Frota de Ônibus da sptrans possui aproximadamente </a:t>
            </a:r>
            <a:r>
              <a:rPr lang="pt-PT" dirty="0">
                <a:solidFill>
                  <a:srgbClr val="FF0000"/>
                </a:solidFill>
              </a:rPr>
              <a:t>1.300 linhas de Ônibus ativas</a:t>
            </a:r>
            <a:r>
              <a:rPr lang="pt-PT" b="0" dirty="0"/>
              <a:t>, uma das maiores operações do mundo.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Nos horários de pico, são mais de </a:t>
            </a:r>
            <a:r>
              <a:rPr lang="pt-PT" dirty="0">
                <a:solidFill>
                  <a:srgbClr val="FF0000"/>
                </a:solidFill>
              </a:rPr>
              <a:t>11.000 Ônibus operando</a:t>
            </a:r>
            <a:r>
              <a:rPr lang="pt-PT" b="0" dirty="0"/>
              <a:t> simultaneamente.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Identificar Problemas de </a:t>
            </a:r>
            <a:r>
              <a:rPr lang="pt-PT" dirty="0">
                <a:solidFill>
                  <a:srgbClr val="FF0000"/>
                </a:solidFill>
              </a:rPr>
              <a:t>lentidão ou paradas inesperadas</a:t>
            </a:r>
            <a:r>
              <a:rPr lang="pt-PT" b="0" dirty="0"/>
              <a:t> são os maiores </a:t>
            </a:r>
            <a:r>
              <a:rPr lang="pt-PT" b="0" i="1" dirty="0"/>
              <a:t>pain points</a:t>
            </a:r>
            <a:r>
              <a:rPr lang="pt-PT" b="0" dirty="0"/>
              <a:t> da sptrans neste momento.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026" name="Picture 2" descr="Radiografia do transporte público por ônibus em São Paulo | Mobilidade  Estadão | Mês da Mobilidade 2022">
            <a:extLst>
              <a:ext uri="{FF2B5EF4-FFF2-40B4-BE49-F238E27FC236}">
                <a16:creationId xmlns:a16="http://schemas.microsoft.com/office/drawing/2014/main" id="{B10BEE8A-190A-8302-456E-D3C5F0018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46703"/>
          <a:stretch>
            <a:fillRect/>
          </a:stretch>
        </p:blipFill>
        <p:spPr bwMode="auto">
          <a:xfrm>
            <a:off x="7272759" y="2894"/>
            <a:ext cx="49192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6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6BD1DB-E3BB-C94E-BC07-158B1AB2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58744-69E6-1EE1-1EB3-8A6A28E0F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457" y="229950"/>
            <a:ext cx="6420478" cy="788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Objetivo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7F3BA4-BA43-0708-9D29-CDAB0450E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457" y="1018474"/>
            <a:ext cx="7126199" cy="536573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desafio operacional</a:t>
            </a:r>
          </a:p>
          <a:p>
            <a:pPr marL="742950" lvl="1" indent="-28575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0" dirty="0"/>
              <a:t>Fornecer à equipe de operações da SPTrans uma ferramenta para identificar lentidão e congestionamento da frota.</a:t>
            </a:r>
          </a:p>
          <a:p>
            <a:pPr marL="742950" lvl="1" indent="-28575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pt-PT" sz="1800" dirty="0"/>
              <a:t>Possibilitar uma </a:t>
            </a:r>
            <a:r>
              <a:rPr lang="pt-PT" sz="1800" b="1" dirty="0"/>
              <a:t>atuação reativa</a:t>
            </a:r>
            <a:r>
              <a:rPr lang="pt-PT" sz="1800" dirty="0"/>
              <a:t> rápida, baseada em dados confiáveis.</a:t>
            </a:r>
            <a:endParaRPr lang="en-US" sz="18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solução: monitoramento via kpis chave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1: </a:t>
            </a:r>
            <a:r>
              <a:rPr lang="pt-PT" sz="1600" dirty="0">
                <a:solidFill>
                  <a:schemeClr val="accent1"/>
                </a:solidFill>
              </a:rPr>
              <a:t>Velocidade Operacional por Linha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2: </a:t>
            </a:r>
            <a:r>
              <a:rPr lang="pt-PT" sz="1600" dirty="0">
                <a:solidFill>
                  <a:schemeClr val="accent1"/>
                </a:solidFill>
              </a:rPr>
              <a:t>Quantidade de Ônibus Congestionados por Linha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3: </a:t>
            </a:r>
            <a:r>
              <a:rPr lang="pt-PT" sz="1600" dirty="0">
                <a:solidFill>
                  <a:schemeClr val="accent1"/>
                </a:solidFill>
              </a:rPr>
              <a:t>Frota Ativa por Linha</a:t>
            </a:r>
          </a:p>
          <a:p>
            <a:pPr lvl="1" algn="l">
              <a:lnSpc>
                <a:spcPct val="110000"/>
              </a:lnSpc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Entregáveis</a:t>
            </a:r>
            <a:r>
              <a:rPr lang="en-US" sz="1600" b="0" dirty="0"/>
              <a:t>: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Visão Near Real-Time (NRT)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Visão Histórica (Batch)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b="0" dirty="0"/>
          </a:p>
        </p:txBody>
      </p:sp>
      <p:pic>
        <p:nvPicPr>
          <p:cNvPr id="2052" name="Picture 4" descr="Ônibus iluminados de SP oferecem viagens gratuitas ao Ibirapuera">
            <a:extLst>
              <a:ext uri="{FF2B5EF4-FFF2-40B4-BE49-F238E27FC236}">
                <a16:creationId xmlns:a16="http://schemas.microsoft.com/office/drawing/2014/main" id="{7C2D43BA-6381-8AE6-E699-29FE81F66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5" r="22972"/>
          <a:stretch>
            <a:fillRect/>
          </a:stretch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5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74E59-E6FC-4AFD-0B6E-CF3850B44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B814-0387-6244-5738-E1EC4FB78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51" y="591441"/>
            <a:ext cx="6950409" cy="552451"/>
          </a:xfrm>
        </p:spPr>
        <p:txBody>
          <a:bodyPr>
            <a:noAutofit/>
          </a:bodyPr>
          <a:lstStyle/>
          <a:p>
            <a:r>
              <a:rPr lang="pt-PT" sz="3200" dirty="0"/>
              <a:t>Desafio Técnico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8304CE-6E28-98C7-F038-A07D04471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408" y="1495806"/>
            <a:ext cx="6877344" cy="1823466"/>
          </a:xfrm>
        </p:spPr>
        <p:txBody>
          <a:bodyPr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dirty="0"/>
              <a:t>A API Olho vivo da SPTrans fornece milhões de eventos de geolocalização da frota todos os dias.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dirty="0"/>
              <a:t>dados transitórios, efêmeros e crescentes.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E0006E5-75F5-7E47-CBB8-2E44F5904C54}"/>
              </a:ext>
            </a:extLst>
          </p:cNvPr>
          <p:cNvSpPr txBox="1">
            <a:spLocks/>
          </p:cNvSpPr>
          <p:nvPr/>
        </p:nvSpPr>
        <p:spPr>
          <a:xfrm>
            <a:off x="463851" y="3428999"/>
            <a:ext cx="4445334" cy="5524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/>
              <a:t>Premissas</a:t>
            </a:r>
          </a:p>
        </p:txBody>
      </p:sp>
      <p:graphicFrame>
        <p:nvGraphicFramePr>
          <p:cNvPr id="10" name="Subtítulo 2">
            <a:extLst>
              <a:ext uri="{FF2B5EF4-FFF2-40B4-BE49-F238E27FC236}">
                <a16:creationId xmlns:a16="http://schemas.microsoft.com/office/drawing/2014/main" id="{45849E8F-BDF3-367C-FED0-915ED9ACA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596116"/>
              </p:ext>
            </p:extLst>
          </p:nvPr>
        </p:nvGraphicFramePr>
        <p:xfrm>
          <a:off x="192024" y="4392931"/>
          <a:ext cx="6967728" cy="2378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6" name="Picture 12" descr="Prefeito Ricardo Nunes estuda extinguir SPTrans - 12/11/2024 - Cotidiano -  Folha">
            <a:extLst>
              <a:ext uri="{FF2B5EF4-FFF2-40B4-BE49-F238E27FC236}">
                <a16:creationId xmlns:a16="http://schemas.microsoft.com/office/drawing/2014/main" id="{23AD3126-D0F7-86DA-9A27-31D5E70DA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0" r="20459"/>
          <a:stretch>
            <a:fillRect/>
          </a:stretch>
        </p:blipFill>
        <p:spPr bwMode="auto">
          <a:xfrm>
            <a:off x="7282817" y="1"/>
            <a:ext cx="49091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5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60F66-5A52-CBF7-1688-E8A3B057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26A95-15D0-180D-4D0B-F4D291095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7864" y="225334"/>
            <a:ext cx="3870960" cy="792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Solução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30ECA0-0E0E-18F7-1538-EAD4CCF0F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7864" y="1075527"/>
            <a:ext cx="7025640" cy="555713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Pipeline Streaming (visão nrt)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SLA: </a:t>
            </a:r>
            <a:r>
              <a:rPr lang="en-US" sz="1800" dirty="0"/>
              <a:t>~3-5 Minutos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Foco: </a:t>
            </a:r>
            <a:r>
              <a:rPr lang="en-US" sz="1800" dirty="0"/>
              <a:t>O que está acontecendo AGORA?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O que ele faz: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Atualiza a posição de cada ônibus.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Calcula o </a:t>
            </a:r>
            <a:r>
              <a:rPr lang="en-US" sz="1600" b="1" dirty="0">
                <a:solidFill>
                  <a:schemeClr val="accent1"/>
                </a:solidFill>
              </a:rPr>
              <a:t>KPI1 – Velocidade Operacional por Linha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e </a:t>
            </a:r>
            <a:r>
              <a:rPr lang="en-US" sz="1600" b="1" dirty="0">
                <a:solidFill>
                  <a:schemeClr val="accent1"/>
                </a:solidFill>
              </a:rPr>
              <a:t>KPI2 – Quantidade de Ônibus Congestionados por Linha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 err="1"/>
              <a:t>Entrega</a:t>
            </a:r>
            <a:r>
              <a:rPr lang="en-US" sz="1600" dirty="0"/>
              <a:t> de dados.</a:t>
            </a:r>
          </a:p>
          <a:p>
            <a:pPr lvl="1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Pipeline Batch (visão histórica)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SLA: </a:t>
            </a:r>
            <a:r>
              <a:rPr lang="en-US" sz="1800" dirty="0"/>
              <a:t>~1 Hora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Foco: </a:t>
            </a:r>
            <a:r>
              <a:rPr lang="en-US" sz="1800" dirty="0"/>
              <a:t>Qual é a VERDADE histórica e consolidada da HORA ANTERIOR?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O que ele faz: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Calcula o </a:t>
            </a:r>
            <a:r>
              <a:rPr lang="en-US" sz="1600" b="1" dirty="0">
                <a:solidFill>
                  <a:schemeClr val="accent1"/>
                </a:solidFill>
              </a:rPr>
              <a:t>KPI3 - Frota Ativa por Linha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Consolida os </a:t>
            </a:r>
            <a:r>
              <a:rPr lang="en-US" sz="1600" b="1" dirty="0">
                <a:solidFill>
                  <a:schemeClr val="accent1"/>
                </a:solidFill>
              </a:rPr>
              <a:t>KPI1 </a:t>
            </a:r>
            <a:r>
              <a:rPr lang="en-US" sz="1600" dirty="0"/>
              <a:t>e</a:t>
            </a:r>
            <a:r>
              <a:rPr lang="en-US" sz="1600" b="1" dirty="0">
                <a:solidFill>
                  <a:schemeClr val="accent1"/>
                </a:solidFill>
              </a:rPr>
              <a:t> KPI2</a:t>
            </a:r>
            <a:r>
              <a:rPr lang="en-US" sz="1600" dirty="0"/>
              <a:t> calculados pelo streaming.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Atualiza a “fonte da verdade”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camada</a:t>
            </a:r>
            <a:r>
              <a:rPr lang="en-US" sz="1600" dirty="0"/>
              <a:t> </a:t>
            </a:r>
            <a:r>
              <a:rPr lang="en-US" sz="1600" i="1" dirty="0"/>
              <a:t>Gold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 err="1"/>
              <a:t>Entrega</a:t>
            </a:r>
            <a:r>
              <a:rPr lang="en-US" sz="1600" dirty="0"/>
              <a:t> de dados.</a:t>
            </a:r>
          </a:p>
        </p:txBody>
      </p:sp>
      <p:pic>
        <p:nvPicPr>
          <p:cNvPr id="4102" name="Picture 6" descr="Destination illustration 3d rendering of red location pin on gps ...">
            <a:extLst>
              <a:ext uri="{FF2B5EF4-FFF2-40B4-BE49-F238E27FC236}">
                <a16:creationId xmlns:a16="http://schemas.microsoft.com/office/drawing/2014/main" id="{FA58F0CA-6373-D0E5-A210-EAA71EAAD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4" r="1802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5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5784-CEAE-21E1-FE32-F0D897E9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5FB15-70A9-8770-E741-85A838FD3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1" y="582167"/>
            <a:ext cx="11198351" cy="552451"/>
          </a:xfrm>
        </p:spPr>
        <p:txBody>
          <a:bodyPr>
            <a:noAutofit/>
          </a:bodyPr>
          <a:lstStyle/>
          <a:p>
            <a:r>
              <a:rPr lang="pt-PT" sz="3200" dirty="0"/>
              <a:t>Arquitetura Híbrida - Pipelines Batch e Streaming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9DB3AA55-F71B-47B9-06B1-530F9BB6D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476374"/>
            <a:ext cx="11529136" cy="46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63DD-6F4D-3050-38AF-D7F80035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C37C2-1C77-8746-6A67-36A76A90D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582930"/>
            <a:ext cx="6675120" cy="552451"/>
          </a:xfrm>
        </p:spPr>
        <p:txBody>
          <a:bodyPr>
            <a:noAutofit/>
          </a:bodyPr>
          <a:lstStyle/>
          <a:p>
            <a:r>
              <a:rPr lang="pt-PT" sz="3200" dirty="0"/>
              <a:t>Pipeline Streaming - NRT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38B4917F-E807-B6A3-5F03-CDD89F17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90" y="1431974"/>
            <a:ext cx="8455020" cy="227889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BF71976-B0C7-1CF3-CB9D-3C6C56AB1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08" y="3710866"/>
            <a:ext cx="11987784" cy="3101414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1: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Consome dados do tópico.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Efetua limpeza e </a:t>
            </a:r>
            <a:r>
              <a:rPr lang="pt-PT" sz="1400" b="0" dirty="0"/>
              <a:t>grava dados em uma flat table na Camada Silver do MinIO (Delta Lake)</a:t>
            </a:r>
            <a:r>
              <a:rPr lang="pt-PT" sz="1400" dirty="0"/>
              <a:t>, particionado por</a:t>
            </a:r>
            <a:r>
              <a:rPr lang="pt-PT" sz="1400" b="0" dirty="0"/>
              <a:t> </a:t>
            </a:r>
            <a:r>
              <a:rPr lang="pt-PT" sz="1400" b="1" dirty="0"/>
              <a:t>ano/mês/dia/hora</a:t>
            </a:r>
            <a:r>
              <a:rPr lang="pt-PT" sz="1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Atualiza a posição de cada ônibus.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Calcula os </a:t>
            </a:r>
            <a:r>
              <a:rPr lang="en-US" sz="1400" b="1" dirty="0">
                <a:solidFill>
                  <a:schemeClr val="accent1"/>
                </a:solidFill>
              </a:rPr>
              <a:t>KPI1 - Velocidade Operacional por Linha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b="0" dirty="0"/>
              <a:t>e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1"/>
                </a:solidFill>
              </a:rPr>
              <a:t>KPI2 - Ônibus Congestionados por Linha</a:t>
            </a:r>
            <a:r>
              <a:rPr lang="en-US" sz="1400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Entrega os dados calculados para a camada de baixa latência (PostgreSQL) e para a Camada Silver.</a:t>
            </a:r>
            <a:endParaRPr lang="pt-PT" sz="1400" b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847305-E6FF-1C64-3CE0-B7597E705F9A}"/>
              </a:ext>
            </a:extLst>
          </p:cNvPr>
          <p:cNvSpPr txBox="1"/>
          <p:nvPr/>
        </p:nvSpPr>
        <p:spPr>
          <a:xfrm>
            <a:off x="8762982" y="4839385"/>
            <a:ext cx="282892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buFont typeface="Wingdings" panose="05000000000000000000" pitchFamily="2" charset="2"/>
              <a:buChar char="ü"/>
            </a:pPr>
            <a:r>
              <a:rPr lang="pt-PT" sz="1400" b="1" dirty="0">
                <a:solidFill>
                  <a:srgbClr val="00B050"/>
                </a:solidFill>
              </a:rPr>
              <a:t> Dados para os dashboards NRT atualizados a cada </a:t>
            </a:r>
            <a:r>
              <a:rPr lang="en-US" sz="1400" b="1" dirty="0">
                <a:solidFill>
                  <a:srgbClr val="00B050"/>
                </a:solidFill>
              </a:rPr>
              <a:t>~3-5 </a:t>
            </a:r>
            <a:r>
              <a:rPr lang="en-US" sz="1400" b="1" dirty="0" err="1">
                <a:solidFill>
                  <a:srgbClr val="00B050"/>
                </a:solidFill>
              </a:rPr>
              <a:t>Minutos</a:t>
            </a:r>
            <a:r>
              <a:rPr lang="en-US" sz="1400" b="1" dirty="0">
                <a:solidFill>
                  <a:srgbClr val="00B050"/>
                </a:solidFill>
              </a:rPr>
              <a:t>.</a:t>
            </a:r>
            <a:endParaRPr lang="pt-PT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4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1628-84DB-0C79-C56E-4C057C5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7F6C3E8-075B-51FF-7A3D-0EEAD5CCA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86" y="3343275"/>
            <a:ext cx="11927628" cy="1776223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1: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Executa no </a:t>
            </a:r>
            <a:r>
              <a:rPr lang="pt-PT" sz="1400" dirty="0"/>
              <a:t>minuto 5 da hora atual e busca dados da hora anterior na Camada Bronze do MinIO.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Efetua limpeza e grava dados em uma flat table na Camada Silver do MinIO (Delta Lake), particionado por </a:t>
            </a:r>
            <a:r>
              <a:rPr lang="pt-PT" sz="1400" b="1" dirty="0"/>
              <a:t>ano/mês/dia</a:t>
            </a:r>
            <a:r>
              <a:rPr lang="pt-P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Calcula o </a:t>
            </a:r>
            <a:r>
              <a:rPr lang="en-US" sz="1400" b="1" dirty="0">
                <a:solidFill>
                  <a:schemeClr val="accent1"/>
                </a:solidFill>
              </a:rPr>
              <a:t>KPI3 - Frota Ativa por Linha</a:t>
            </a:r>
            <a:r>
              <a:rPr lang="en-US" sz="1400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Consolida os </a:t>
            </a:r>
            <a:r>
              <a:rPr lang="pt-PT" sz="1400" b="1" dirty="0">
                <a:solidFill>
                  <a:schemeClr val="accent1"/>
                </a:solidFill>
              </a:rPr>
              <a:t>KPI1</a:t>
            </a:r>
            <a:r>
              <a:rPr lang="pt-PT" sz="1400" dirty="0"/>
              <a:t> e </a:t>
            </a:r>
            <a:r>
              <a:rPr lang="pt-PT" sz="1400" b="1" dirty="0">
                <a:solidFill>
                  <a:schemeClr val="accent1"/>
                </a:solidFill>
              </a:rPr>
              <a:t>KPI2</a:t>
            </a:r>
            <a:r>
              <a:rPr lang="pt-PT" sz="1400" dirty="0"/>
              <a:t> calculados pelo streaming.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Atualiza a “fonte da verdade” na Camada Gold no MinIO.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Entrega os dados consolidados para a camada de baixa latência (PostgreSQL).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400" dirty="0"/>
              <a:t>Executa diariamente e carrega a tabela dimensão </a:t>
            </a:r>
            <a:r>
              <a:rPr lang="pt-BR" sz="1400" dirty="0" err="1"/>
              <a:t>dim_linha</a:t>
            </a:r>
            <a:r>
              <a:rPr lang="pt-BR" sz="1400" dirty="0"/>
              <a:t> da camada de baixa latência (PostgreSQL)</a:t>
            </a:r>
            <a:r>
              <a:rPr lang="pt-PT" sz="1400" dirty="0"/>
              <a:t>.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7C78D4B6-0F87-317D-6528-3EFD205BE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344008"/>
            <a:ext cx="8491520" cy="323739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998F3C-5D5C-9F29-EE6E-9C1CDE158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582167"/>
            <a:ext cx="6675120" cy="552451"/>
          </a:xfrm>
        </p:spPr>
        <p:txBody>
          <a:bodyPr>
            <a:noAutofit/>
          </a:bodyPr>
          <a:lstStyle/>
          <a:p>
            <a:r>
              <a:rPr lang="pt-PT" sz="3200" dirty="0"/>
              <a:t>Pipeline Batch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8166A5-556F-35F4-8B15-486170883480}"/>
              </a:ext>
            </a:extLst>
          </p:cNvPr>
          <p:cNvSpPr txBox="1"/>
          <p:nvPr/>
        </p:nvSpPr>
        <p:spPr>
          <a:xfrm>
            <a:off x="8762982" y="4839385"/>
            <a:ext cx="282892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buFont typeface="Wingdings" panose="05000000000000000000" pitchFamily="2" charset="2"/>
              <a:buChar char="ü"/>
            </a:pPr>
            <a:r>
              <a:rPr lang="pt-PT" sz="1400" b="1" dirty="0">
                <a:solidFill>
                  <a:srgbClr val="00B050"/>
                </a:solidFill>
              </a:rPr>
              <a:t> Dados para os dashboards históricos consolidados e atualizados em ~1 hora.</a:t>
            </a:r>
          </a:p>
        </p:txBody>
      </p:sp>
    </p:spTree>
    <p:extLst>
      <p:ext uri="{BB962C8B-B14F-4D97-AF65-F5344CB8AC3E}">
        <p14:creationId xmlns:p14="http://schemas.microsoft.com/office/powerpoint/2010/main" val="161681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E3759-BB3A-3F7E-3468-5FAEF11FE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CB332-670C-E332-1D2D-AA8945DEE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642723"/>
            <a:ext cx="6684264" cy="5368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Demonstração – Pipeline em 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356A1B-E9BF-9F0A-E988-EDFD96B04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6" y="1664208"/>
            <a:ext cx="6684264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PROCESSAMENTO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DAGs do Airflow.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Spark streaming.</a:t>
            </a:r>
          </a:p>
          <a:p>
            <a:pPr lvl="1" algn="l">
              <a:lnSpc>
                <a:spcPct val="110000"/>
              </a:lnSpc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ENTREGA DE DADOS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Dashboards no metabase: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linkClick r:id="rId2" action="ppaction://hlinksldjump"/>
              </a:rPr>
              <a:t>Near Real-Time.</a:t>
            </a:r>
            <a:endParaRPr lang="en-US" sz="2000" dirty="0"/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linkClick r:id="rId3" action="ppaction://hlinksldjump"/>
              </a:rPr>
              <a:t>Análise Histórica.</a:t>
            </a:r>
            <a:endParaRPr lang="en-US" sz="2000" dirty="0"/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APIs (Postman).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Acesso aos dados federados via Trino (DBeaver).</a:t>
            </a:r>
          </a:p>
        </p:txBody>
      </p:sp>
      <p:pic>
        <p:nvPicPr>
          <p:cNvPr id="1026" name="Picture 2" descr="a bus is driving down a road and the word mercedes is on the side">
            <a:extLst>
              <a:ext uri="{FF2B5EF4-FFF2-40B4-BE49-F238E27FC236}">
                <a16:creationId xmlns:a16="http://schemas.microsoft.com/office/drawing/2014/main" id="{18801A29-27FE-66F0-35AA-9BFF322EE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5"/>
          <a:stretch>
            <a:fillRect/>
          </a:stretch>
        </p:blipFill>
        <p:spPr bwMode="auto">
          <a:xfrm>
            <a:off x="7680960" y="0"/>
            <a:ext cx="4511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5196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6854</TotalTime>
  <Words>1274</Words>
  <Application>Microsoft Office PowerPoint</Application>
  <PresentationFormat>Widescreen</PresentationFormat>
  <Paragraphs>215</Paragraphs>
  <Slides>17</Slides>
  <Notes>8</Notes>
  <HiddenSlides>6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Aptos</vt:lpstr>
      <vt:lpstr>Arial</vt:lpstr>
      <vt:lpstr>Courier New</vt:lpstr>
      <vt:lpstr>Grandview Display</vt:lpstr>
      <vt:lpstr>Wingdings</vt:lpstr>
      <vt:lpstr>DashVTI</vt:lpstr>
      <vt:lpstr>Monitoramento da Frota de Ônibus de SP</vt:lpstr>
      <vt:lpstr>SPTrans - Contexto de Negócio </vt:lpstr>
      <vt:lpstr>Objetivo</vt:lpstr>
      <vt:lpstr>Desafio Técnico</vt:lpstr>
      <vt:lpstr>Solução</vt:lpstr>
      <vt:lpstr>Arquitetura Híbrida - Pipelines Batch e Streaming</vt:lpstr>
      <vt:lpstr>Pipeline Streaming - NRT</vt:lpstr>
      <vt:lpstr>Pipeline Batch</vt:lpstr>
      <vt:lpstr>Demonstração – Pipeline em Ação</vt:lpstr>
      <vt:lpstr>Apresentação do PowerPoint</vt:lpstr>
      <vt:lpstr>Apresentação do PowerPoint</vt:lpstr>
      <vt:lpstr>Perguntas ?</vt:lpstr>
      <vt:lpstr>Regras de negócio</vt:lpstr>
      <vt:lpstr>Amostra dashboard NRT</vt:lpstr>
      <vt:lpstr>Amostra dashboard Análise Histórica </vt:lpstr>
      <vt:lpstr>Camada Bronze (Retorno API /Posicao da SPTrans)</vt:lpstr>
      <vt:lpstr>Camadas Silver, Gold e Entrega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Palmeira</dc:creator>
  <cp:lastModifiedBy>Luiza Assis Pereira</cp:lastModifiedBy>
  <cp:revision>83</cp:revision>
  <dcterms:created xsi:type="dcterms:W3CDTF">2025-10-27T16:34:08Z</dcterms:created>
  <dcterms:modified xsi:type="dcterms:W3CDTF">2025-11-12T14:44:42Z</dcterms:modified>
</cp:coreProperties>
</file>